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49" r:id="rId2"/>
    <p:sldId id="386" r:id="rId3"/>
    <p:sldId id="389" r:id="rId4"/>
    <p:sldId id="384" r:id="rId5"/>
    <p:sldId id="380" r:id="rId6"/>
    <p:sldId id="385" r:id="rId7"/>
    <p:sldId id="382" r:id="rId8"/>
    <p:sldId id="381" r:id="rId9"/>
    <p:sldId id="362" r:id="rId10"/>
    <p:sldId id="361" r:id="rId11"/>
    <p:sldId id="363" r:id="rId12"/>
    <p:sldId id="387" r:id="rId13"/>
    <p:sldId id="377" r:id="rId14"/>
    <p:sldId id="378" r:id="rId15"/>
    <p:sldId id="379" r:id="rId16"/>
    <p:sldId id="368" r:id="rId17"/>
    <p:sldId id="271" r:id="rId18"/>
    <p:sldId id="273" r:id="rId19"/>
    <p:sldId id="274" r:id="rId20"/>
    <p:sldId id="288" r:id="rId21"/>
    <p:sldId id="346" r:id="rId22"/>
    <p:sldId id="373" r:id="rId23"/>
    <p:sldId id="374" r:id="rId24"/>
    <p:sldId id="375" r:id="rId25"/>
    <p:sldId id="376" r:id="rId26"/>
    <p:sldId id="383" r:id="rId27"/>
    <p:sldId id="388" r:id="rId28"/>
    <p:sldId id="332" r:id="rId29"/>
    <p:sldId id="297" r:id="rId30"/>
    <p:sldId id="359" r:id="rId31"/>
    <p:sldId id="369" r:id="rId32"/>
    <p:sldId id="371" r:id="rId33"/>
    <p:sldId id="3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BC7A51-A556-4734-8F01-FDC64A9A45B1}">
          <p14:sldIdLst>
            <p14:sldId id="349"/>
            <p14:sldId id="386"/>
            <p14:sldId id="389"/>
          </p14:sldIdLst>
        </p14:section>
        <p14:section name="AI outside of STEM" id="{184E147F-737F-6249-97EF-E489F51E0569}">
          <p14:sldIdLst>
            <p14:sldId id="384"/>
          </p14:sldIdLst>
        </p14:section>
        <p14:section name="ChatBots" id="{0D5587AD-A61C-214D-918C-B0CCBBE893D7}">
          <p14:sldIdLst>
            <p14:sldId id="380"/>
            <p14:sldId id="385"/>
            <p14:sldId id="382"/>
            <p14:sldId id="381"/>
            <p14:sldId id="362"/>
            <p14:sldId id="361"/>
            <p14:sldId id="363"/>
          </p14:sldIdLst>
        </p14:section>
        <p14:section name="API access to LLM" id="{9CB882D9-4FB2-C749-A9FC-FCE7E49ED120}">
          <p14:sldIdLst>
            <p14:sldId id="387"/>
            <p14:sldId id="377"/>
            <p14:sldId id="378"/>
            <p14:sldId id="379"/>
            <p14:sldId id="368"/>
          </p14:sldIdLst>
        </p14:section>
        <p14:section name="Machine and Deep Learning" id="{F2B04562-8EAE-4BD4-B441-BB1F1E187AFE}">
          <p14:sldIdLst>
            <p14:sldId id="271"/>
            <p14:sldId id="273"/>
            <p14:sldId id="274"/>
            <p14:sldId id="288"/>
            <p14:sldId id="346"/>
            <p14:sldId id="373"/>
            <p14:sldId id="374"/>
            <p14:sldId id="375"/>
            <p14:sldId id="376"/>
            <p14:sldId id="383"/>
            <p14:sldId id="388"/>
          </p14:sldIdLst>
        </p14:section>
        <p14:section name="What is Artificial Intelligence?" id="{3A735729-C66A-4E90-8D9D-1A6AB42AAE49}">
          <p14:sldIdLst>
            <p14:sldId id="332"/>
            <p14:sldId id="297"/>
            <p14:sldId id="359"/>
            <p14:sldId id="369"/>
            <p14:sldId id="371"/>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B4B62-9421-F044-8E7D-B5BCA37ACF64}" v="82" dt="2024-11-12T03:48:46.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2" autoAdjust="0"/>
    <p:restoredTop sz="94705" autoAdjust="0"/>
  </p:normalViewPr>
  <p:slideViewPr>
    <p:cSldViewPr snapToGrid="0">
      <p:cViewPr varScale="1">
        <p:scale>
          <a:sx n="108" d="100"/>
          <a:sy n="108" d="100"/>
        </p:scale>
        <p:origin x="344" y="1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43" d="100"/>
        <a:sy n="143" d="100"/>
      </p:scale>
      <p:origin x="0" y="-13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608FB-86B2-4A46-81AC-379D358ED0D8}"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45D29FC8-1B40-4603-A8D5-861EAED75BAB}">
      <dgm:prSet/>
      <dgm:spPr/>
      <dgm:t>
        <a:bodyPr/>
        <a:lstStyle/>
        <a:p>
          <a:r>
            <a:rPr lang="en-US"/>
            <a:t>Basic “ChatBot” interfaces to Large Language Models</a:t>
          </a:r>
        </a:p>
      </dgm:t>
    </dgm:pt>
    <dgm:pt modelId="{0F24DC00-579C-4604-B274-3229B9284D1E}" type="parTrans" cxnId="{424D9C20-A491-498B-9862-38A27DCA17F0}">
      <dgm:prSet/>
      <dgm:spPr/>
      <dgm:t>
        <a:bodyPr/>
        <a:lstStyle/>
        <a:p>
          <a:endParaRPr lang="en-US"/>
        </a:p>
      </dgm:t>
    </dgm:pt>
    <dgm:pt modelId="{DEAE031E-F197-44C1-89AB-4776A72A9EBC}" type="sibTrans" cxnId="{424D9C20-A491-498B-9862-38A27DCA17F0}">
      <dgm:prSet/>
      <dgm:spPr/>
      <dgm:t>
        <a:bodyPr/>
        <a:lstStyle/>
        <a:p>
          <a:endParaRPr lang="en-US"/>
        </a:p>
      </dgm:t>
    </dgm:pt>
    <dgm:pt modelId="{AA7190D1-E120-4540-8365-88C085E85841}">
      <dgm:prSet/>
      <dgm:spPr/>
      <dgm:t>
        <a:bodyPr/>
        <a:lstStyle/>
        <a:p>
          <a:r>
            <a:rPr lang="en-US"/>
            <a:t>API calls to Large Language Models</a:t>
          </a:r>
        </a:p>
      </dgm:t>
    </dgm:pt>
    <dgm:pt modelId="{4D944D36-5C99-4E42-9784-FCEF07867889}" type="parTrans" cxnId="{B7341117-87FF-45C0-A949-6F0792AAE7FB}">
      <dgm:prSet/>
      <dgm:spPr/>
      <dgm:t>
        <a:bodyPr/>
        <a:lstStyle/>
        <a:p>
          <a:endParaRPr lang="en-US"/>
        </a:p>
      </dgm:t>
    </dgm:pt>
    <dgm:pt modelId="{20D71280-A4D8-4CE4-9CE9-993040BEBA4F}" type="sibTrans" cxnId="{B7341117-87FF-45C0-A949-6F0792AAE7FB}">
      <dgm:prSet/>
      <dgm:spPr/>
      <dgm:t>
        <a:bodyPr/>
        <a:lstStyle/>
        <a:p>
          <a:endParaRPr lang="en-US"/>
        </a:p>
      </dgm:t>
    </dgm:pt>
    <dgm:pt modelId="{3AA21902-A4CE-4F2A-AFC2-DC024C831FCF}">
      <dgm:prSet/>
      <dgm:spPr/>
      <dgm:t>
        <a:bodyPr/>
        <a:lstStyle/>
        <a:p>
          <a:r>
            <a:rPr lang="en-US"/>
            <a:t>Machine Learning/Deep Learning Models</a:t>
          </a:r>
        </a:p>
      </dgm:t>
    </dgm:pt>
    <dgm:pt modelId="{04214718-0F2A-4A87-B584-4D3F6385FC22}" type="parTrans" cxnId="{660C174E-9757-446E-AB82-C16D86FC6D0E}">
      <dgm:prSet/>
      <dgm:spPr/>
      <dgm:t>
        <a:bodyPr/>
        <a:lstStyle/>
        <a:p>
          <a:endParaRPr lang="en-US"/>
        </a:p>
      </dgm:t>
    </dgm:pt>
    <dgm:pt modelId="{F38BC617-F692-4FD0-B625-5AF6B1CBEBEB}" type="sibTrans" cxnId="{660C174E-9757-446E-AB82-C16D86FC6D0E}">
      <dgm:prSet/>
      <dgm:spPr/>
      <dgm:t>
        <a:bodyPr/>
        <a:lstStyle/>
        <a:p>
          <a:endParaRPr lang="en-US"/>
        </a:p>
      </dgm:t>
    </dgm:pt>
    <dgm:pt modelId="{93FF6705-C796-4EF8-B088-5F09F0A93ECC}">
      <dgm:prSet/>
      <dgm:spPr/>
      <dgm:t>
        <a:bodyPr/>
        <a:lstStyle/>
        <a:p>
          <a:r>
            <a:rPr lang="en-US"/>
            <a:t>Supervised</a:t>
          </a:r>
        </a:p>
      </dgm:t>
    </dgm:pt>
    <dgm:pt modelId="{93F0BCDF-58A4-42A6-9EFF-49983108872C}" type="parTrans" cxnId="{4CC9C1DF-2D6C-4EE4-97C1-F18667DE7D42}">
      <dgm:prSet/>
      <dgm:spPr/>
      <dgm:t>
        <a:bodyPr/>
        <a:lstStyle/>
        <a:p>
          <a:endParaRPr lang="en-US"/>
        </a:p>
      </dgm:t>
    </dgm:pt>
    <dgm:pt modelId="{28B324EF-CB9C-48D4-98A9-999D086CFE99}" type="sibTrans" cxnId="{4CC9C1DF-2D6C-4EE4-97C1-F18667DE7D42}">
      <dgm:prSet/>
      <dgm:spPr/>
      <dgm:t>
        <a:bodyPr/>
        <a:lstStyle/>
        <a:p>
          <a:endParaRPr lang="en-US"/>
        </a:p>
      </dgm:t>
    </dgm:pt>
    <dgm:pt modelId="{545299E1-01D3-4945-B967-9AF6E55DBE41}">
      <dgm:prSet/>
      <dgm:spPr/>
      <dgm:t>
        <a:bodyPr/>
        <a:lstStyle/>
        <a:p>
          <a:r>
            <a:rPr lang="en-US"/>
            <a:t>Unsupervised</a:t>
          </a:r>
        </a:p>
      </dgm:t>
    </dgm:pt>
    <dgm:pt modelId="{236674E6-C1EC-40D3-99CC-383110785D80}" type="parTrans" cxnId="{D42F7E4B-855E-4843-9B26-A040A52D67FA}">
      <dgm:prSet/>
      <dgm:spPr/>
      <dgm:t>
        <a:bodyPr/>
        <a:lstStyle/>
        <a:p>
          <a:endParaRPr lang="en-US"/>
        </a:p>
      </dgm:t>
    </dgm:pt>
    <dgm:pt modelId="{51BE42C0-D0E1-4600-B1A9-442621D0026C}" type="sibTrans" cxnId="{D42F7E4B-855E-4843-9B26-A040A52D67FA}">
      <dgm:prSet/>
      <dgm:spPr/>
      <dgm:t>
        <a:bodyPr/>
        <a:lstStyle/>
        <a:p>
          <a:endParaRPr lang="en-US"/>
        </a:p>
      </dgm:t>
    </dgm:pt>
    <dgm:pt modelId="{5E28B628-E862-4387-AE21-B2FA0D22EE2F}">
      <dgm:prSet/>
      <dgm:spPr/>
      <dgm:t>
        <a:bodyPr/>
        <a:lstStyle/>
        <a:p>
          <a:r>
            <a:rPr lang="en-US"/>
            <a:t>Semi-supervised</a:t>
          </a:r>
        </a:p>
      </dgm:t>
    </dgm:pt>
    <dgm:pt modelId="{6E5DA42C-4624-4CDE-AAE3-5EE9F9B22C00}" type="parTrans" cxnId="{D0EFC886-5EA5-4632-9848-86028951AE37}">
      <dgm:prSet/>
      <dgm:spPr/>
      <dgm:t>
        <a:bodyPr/>
        <a:lstStyle/>
        <a:p>
          <a:endParaRPr lang="en-US"/>
        </a:p>
      </dgm:t>
    </dgm:pt>
    <dgm:pt modelId="{DB91DAB1-184E-4A16-A8D3-298337156762}" type="sibTrans" cxnId="{D0EFC886-5EA5-4632-9848-86028951AE37}">
      <dgm:prSet/>
      <dgm:spPr/>
      <dgm:t>
        <a:bodyPr/>
        <a:lstStyle/>
        <a:p>
          <a:endParaRPr lang="en-US"/>
        </a:p>
      </dgm:t>
    </dgm:pt>
    <dgm:pt modelId="{B63DA3A0-2A0E-014B-8600-942DC59D39C3}" type="pres">
      <dgm:prSet presAssocID="{872608FB-86B2-4A46-81AC-379D358ED0D8}" presName="Name0" presStyleCnt="0">
        <dgm:presLayoutVars>
          <dgm:dir/>
          <dgm:animLvl val="lvl"/>
          <dgm:resizeHandles val="exact"/>
        </dgm:presLayoutVars>
      </dgm:prSet>
      <dgm:spPr/>
    </dgm:pt>
    <dgm:pt modelId="{AA26FC1F-1333-1046-A175-A4C6DC9E8C2D}" type="pres">
      <dgm:prSet presAssocID="{3AA21902-A4CE-4F2A-AFC2-DC024C831FCF}" presName="boxAndChildren" presStyleCnt="0"/>
      <dgm:spPr/>
    </dgm:pt>
    <dgm:pt modelId="{835C9EC9-CF4F-FA4C-91BA-327DC336FA44}" type="pres">
      <dgm:prSet presAssocID="{3AA21902-A4CE-4F2A-AFC2-DC024C831FCF}" presName="parentTextBox" presStyleLbl="node1" presStyleIdx="0" presStyleCnt="3"/>
      <dgm:spPr/>
    </dgm:pt>
    <dgm:pt modelId="{433EAD65-7ECE-F044-A021-EF7982404FBB}" type="pres">
      <dgm:prSet presAssocID="{3AA21902-A4CE-4F2A-AFC2-DC024C831FCF}" presName="entireBox" presStyleLbl="node1" presStyleIdx="0" presStyleCnt="3"/>
      <dgm:spPr/>
    </dgm:pt>
    <dgm:pt modelId="{727D38F9-53CA-A24D-B24D-B1CABE1606B4}" type="pres">
      <dgm:prSet presAssocID="{3AA21902-A4CE-4F2A-AFC2-DC024C831FCF}" presName="descendantBox" presStyleCnt="0"/>
      <dgm:spPr/>
    </dgm:pt>
    <dgm:pt modelId="{E1E5016E-D6B0-274E-88B7-E26A02DA0A6B}" type="pres">
      <dgm:prSet presAssocID="{93FF6705-C796-4EF8-B088-5F09F0A93ECC}" presName="childTextBox" presStyleLbl="fgAccFollowNode1" presStyleIdx="0" presStyleCnt="3">
        <dgm:presLayoutVars>
          <dgm:bulletEnabled val="1"/>
        </dgm:presLayoutVars>
      </dgm:prSet>
      <dgm:spPr/>
    </dgm:pt>
    <dgm:pt modelId="{0AFA21EF-4169-DB4A-9517-EE5C8139FC0B}" type="pres">
      <dgm:prSet presAssocID="{545299E1-01D3-4945-B967-9AF6E55DBE41}" presName="childTextBox" presStyleLbl="fgAccFollowNode1" presStyleIdx="1" presStyleCnt="3">
        <dgm:presLayoutVars>
          <dgm:bulletEnabled val="1"/>
        </dgm:presLayoutVars>
      </dgm:prSet>
      <dgm:spPr/>
    </dgm:pt>
    <dgm:pt modelId="{802AD222-B83D-0C46-8EF6-4216D928D787}" type="pres">
      <dgm:prSet presAssocID="{5E28B628-E862-4387-AE21-B2FA0D22EE2F}" presName="childTextBox" presStyleLbl="fgAccFollowNode1" presStyleIdx="2" presStyleCnt="3">
        <dgm:presLayoutVars>
          <dgm:bulletEnabled val="1"/>
        </dgm:presLayoutVars>
      </dgm:prSet>
      <dgm:spPr/>
    </dgm:pt>
    <dgm:pt modelId="{9A329A78-D38B-1643-8454-83BE00EBF534}" type="pres">
      <dgm:prSet presAssocID="{20D71280-A4D8-4CE4-9CE9-993040BEBA4F}" presName="sp" presStyleCnt="0"/>
      <dgm:spPr/>
    </dgm:pt>
    <dgm:pt modelId="{452A8194-CB0B-F643-A3DA-F17442332D8D}" type="pres">
      <dgm:prSet presAssocID="{AA7190D1-E120-4540-8365-88C085E85841}" presName="arrowAndChildren" presStyleCnt="0"/>
      <dgm:spPr/>
    </dgm:pt>
    <dgm:pt modelId="{EF1CF2DE-B9FE-0047-BC72-913151AA077C}" type="pres">
      <dgm:prSet presAssocID="{AA7190D1-E120-4540-8365-88C085E85841}" presName="parentTextArrow" presStyleLbl="node1" presStyleIdx="1" presStyleCnt="3"/>
      <dgm:spPr/>
    </dgm:pt>
    <dgm:pt modelId="{775D4C8B-67F8-7D4B-86F3-987D6771E3C7}" type="pres">
      <dgm:prSet presAssocID="{DEAE031E-F197-44C1-89AB-4776A72A9EBC}" presName="sp" presStyleCnt="0"/>
      <dgm:spPr/>
    </dgm:pt>
    <dgm:pt modelId="{65BD6B9F-E730-9A4D-98F5-F777C3CD2127}" type="pres">
      <dgm:prSet presAssocID="{45D29FC8-1B40-4603-A8D5-861EAED75BAB}" presName="arrowAndChildren" presStyleCnt="0"/>
      <dgm:spPr/>
    </dgm:pt>
    <dgm:pt modelId="{D198179D-428F-D54B-B03C-8F7F3C243EF8}" type="pres">
      <dgm:prSet presAssocID="{45D29FC8-1B40-4603-A8D5-861EAED75BAB}" presName="parentTextArrow" presStyleLbl="node1" presStyleIdx="2" presStyleCnt="3"/>
      <dgm:spPr/>
    </dgm:pt>
  </dgm:ptLst>
  <dgm:cxnLst>
    <dgm:cxn modelId="{B7341117-87FF-45C0-A949-6F0792AAE7FB}" srcId="{872608FB-86B2-4A46-81AC-379D358ED0D8}" destId="{AA7190D1-E120-4540-8365-88C085E85841}" srcOrd="1" destOrd="0" parTransId="{4D944D36-5C99-4E42-9784-FCEF07867889}" sibTransId="{20D71280-A4D8-4CE4-9CE9-993040BEBA4F}"/>
    <dgm:cxn modelId="{424D9C20-A491-498B-9862-38A27DCA17F0}" srcId="{872608FB-86B2-4A46-81AC-379D358ED0D8}" destId="{45D29FC8-1B40-4603-A8D5-861EAED75BAB}" srcOrd="0" destOrd="0" parTransId="{0F24DC00-579C-4604-B274-3229B9284D1E}" sibTransId="{DEAE031E-F197-44C1-89AB-4776A72A9EBC}"/>
    <dgm:cxn modelId="{73EA063E-5E3D-3741-BB6A-450E78926FC9}" type="presOf" srcId="{3AA21902-A4CE-4F2A-AFC2-DC024C831FCF}" destId="{433EAD65-7ECE-F044-A021-EF7982404FBB}" srcOrd="1" destOrd="0" presId="urn:microsoft.com/office/officeart/2005/8/layout/process4"/>
    <dgm:cxn modelId="{D42F7E4B-855E-4843-9B26-A040A52D67FA}" srcId="{3AA21902-A4CE-4F2A-AFC2-DC024C831FCF}" destId="{545299E1-01D3-4945-B967-9AF6E55DBE41}" srcOrd="1" destOrd="0" parTransId="{236674E6-C1EC-40D3-99CC-383110785D80}" sibTransId="{51BE42C0-D0E1-4600-B1A9-442621D0026C}"/>
    <dgm:cxn modelId="{660C174E-9757-446E-AB82-C16D86FC6D0E}" srcId="{872608FB-86B2-4A46-81AC-379D358ED0D8}" destId="{3AA21902-A4CE-4F2A-AFC2-DC024C831FCF}" srcOrd="2" destOrd="0" parTransId="{04214718-0F2A-4A87-B584-4D3F6385FC22}" sibTransId="{F38BC617-F692-4FD0-B625-5AF6B1CBEBEB}"/>
    <dgm:cxn modelId="{B12D785E-AC32-324F-9139-2E04266D48FE}" type="presOf" srcId="{545299E1-01D3-4945-B967-9AF6E55DBE41}" destId="{0AFA21EF-4169-DB4A-9517-EE5C8139FC0B}" srcOrd="0" destOrd="0" presId="urn:microsoft.com/office/officeart/2005/8/layout/process4"/>
    <dgm:cxn modelId="{2F1A976C-9A2B-5E42-9949-09C736BD3966}" type="presOf" srcId="{45D29FC8-1B40-4603-A8D5-861EAED75BAB}" destId="{D198179D-428F-D54B-B03C-8F7F3C243EF8}" srcOrd="0" destOrd="0" presId="urn:microsoft.com/office/officeart/2005/8/layout/process4"/>
    <dgm:cxn modelId="{D0EFC886-5EA5-4632-9848-86028951AE37}" srcId="{3AA21902-A4CE-4F2A-AFC2-DC024C831FCF}" destId="{5E28B628-E862-4387-AE21-B2FA0D22EE2F}" srcOrd="2" destOrd="0" parTransId="{6E5DA42C-4624-4CDE-AAE3-5EE9F9B22C00}" sibTransId="{DB91DAB1-184E-4A16-A8D3-298337156762}"/>
    <dgm:cxn modelId="{FC0EE18B-D8AA-7247-A6D9-2D04C46A8290}" type="presOf" srcId="{3AA21902-A4CE-4F2A-AFC2-DC024C831FCF}" destId="{835C9EC9-CF4F-FA4C-91BA-327DC336FA44}" srcOrd="0" destOrd="0" presId="urn:microsoft.com/office/officeart/2005/8/layout/process4"/>
    <dgm:cxn modelId="{9954589E-F7EF-DE4F-B04C-7139FC1F8E58}" type="presOf" srcId="{93FF6705-C796-4EF8-B088-5F09F0A93ECC}" destId="{E1E5016E-D6B0-274E-88B7-E26A02DA0A6B}" srcOrd="0" destOrd="0" presId="urn:microsoft.com/office/officeart/2005/8/layout/process4"/>
    <dgm:cxn modelId="{832161D8-73C9-7046-91D2-F404CC420736}" type="presOf" srcId="{5E28B628-E862-4387-AE21-B2FA0D22EE2F}" destId="{802AD222-B83D-0C46-8EF6-4216D928D787}" srcOrd="0" destOrd="0" presId="urn:microsoft.com/office/officeart/2005/8/layout/process4"/>
    <dgm:cxn modelId="{4CC9C1DF-2D6C-4EE4-97C1-F18667DE7D42}" srcId="{3AA21902-A4CE-4F2A-AFC2-DC024C831FCF}" destId="{93FF6705-C796-4EF8-B088-5F09F0A93ECC}" srcOrd="0" destOrd="0" parTransId="{93F0BCDF-58A4-42A6-9EFF-49983108872C}" sibTransId="{28B324EF-CB9C-48D4-98A9-999D086CFE99}"/>
    <dgm:cxn modelId="{ACCF6AE2-7D40-2140-A117-49BB65DA9E19}" type="presOf" srcId="{AA7190D1-E120-4540-8365-88C085E85841}" destId="{EF1CF2DE-B9FE-0047-BC72-913151AA077C}" srcOrd="0" destOrd="0" presId="urn:microsoft.com/office/officeart/2005/8/layout/process4"/>
    <dgm:cxn modelId="{7FE0BFEA-518D-5641-A2A8-B4A7177DEA89}" type="presOf" srcId="{872608FB-86B2-4A46-81AC-379D358ED0D8}" destId="{B63DA3A0-2A0E-014B-8600-942DC59D39C3}" srcOrd="0" destOrd="0" presId="urn:microsoft.com/office/officeart/2005/8/layout/process4"/>
    <dgm:cxn modelId="{8AFD7A1E-EBDE-314B-ACDF-91F53A676E77}" type="presParOf" srcId="{B63DA3A0-2A0E-014B-8600-942DC59D39C3}" destId="{AA26FC1F-1333-1046-A175-A4C6DC9E8C2D}" srcOrd="0" destOrd="0" presId="urn:microsoft.com/office/officeart/2005/8/layout/process4"/>
    <dgm:cxn modelId="{EB45BBCC-9CFA-CA48-8919-A0519EAC55D9}" type="presParOf" srcId="{AA26FC1F-1333-1046-A175-A4C6DC9E8C2D}" destId="{835C9EC9-CF4F-FA4C-91BA-327DC336FA44}" srcOrd="0" destOrd="0" presId="urn:microsoft.com/office/officeart/2005/8/layout/process4"/>
    <dgm:cxn modelId="{5FF92E78-8A6C-CD4F-9F34-22E8F90824FB}" type="presParOf" srcId="{AA26FC1F-1333-1046-A175-A4C6DC9E8C2D}" destId="{433EAD65-7ECE-F044-A021-EF7982404FBB}" srcOrd="1" destOrd="0" presId="urn:microsoft.com/office/officeart/2005/8/layout/process4"/>
    <dgm:cxn modelId="{67F9AB9E-7865-7843-8AA2-D4505D1EB7E6}" type="presParOf" srcId="{AA26FC1F-1333-1046-A175-A4C6DC9E8C2D}" destId="{727D38F9-53CA-A24D-B24D-B1CABE1606B4}" srcOrd="2" destOrd="0" presId="urn:microsoft.com/office/officeart/2005/8/layout/process4"/>
    <dgm:cxn modelId="{8839CD79-D4A1-2E41-99BD-258021FD7DDC}" type="presParOf" srcId="{727D38F9-53CA-A24D-B24D-B1CABE1606B4}" destId="{E1E5016E-D6B0-274E-88B7-E26A02DA0A6B}" srcOrd="0" destOrd="0" presId="urn:microsoft.com/office/officeart/2005/8/layout/process4"/>
    <dgm:cxn modelId="{CF713286-CA04-5B4B-AB69-3E96F33DB0E8}" type="presParOf" srcId="{727D38F9-53CA-A24D-B24D-B1CABE1606B4}" destId="{0AFA21EF-4169-DB4A-9517-EE5C8139FC0B}" srcOrd="1" destOrd="0" presId="urn:microsoft.com/office/officeart/2005/8/layout/process4"/>
    <dgm:cxn modelId="{EA86B01C-7283-7D4C-83E2-1264CE333D11}" type="presParOf" srcId="{727D38F9-53CA-A24D-B24D-B1CABE1606B4}" destId="{802AD222-B83D-0C46-8EF6-4216D928D787}" srcOrd="2" destOrd="0" presId="urn:microsoft.com/office/officeart/2005/8/layout/process4"/>
    <dgm:cxn modelId="{A3FF7799-5124-5541-99E7-4727F209F44B}" type="presParOf" srcId="{B63DA3A0-2A0E-014B-8600-942DC59D39C3}" destId="{9A329A78-D38B-1643-8454-83BE00EBF534}" srcOrd="1" destOrd="0" presId="urn:microsoft.com/office/officeart/2005/8/layout/process4"/>
    <dgm:cxn modelId="{E8ACA8C2-5EE7-5046-A6BD-4BE7ABB2AB71}" type="presParOf" srcId="{B63DA3A0-2A0E-014B-8600-942DC59D39C3}" destId="{452A8194-CB0B-F643-A3DA-F17442332D8D}" srcOrd="2" destOrd="0" presId="urn:microsoft.com/office/officeart/2005/8/layout/process4"/>
    <dgm:cxn modelId="{E893F581-23CB-2B4C-92B3-D15157808B5D}" type="presParOf" srcId="{452A8194-CB0B-F643-A3DA-F17442332D8D}" destId="{EF1CF2DE-B9FE-0047-BC72-913151AA077C}" srcOrd="0" destOrd="0" presId="urn:microsoft.com/office/officeart/2005/8/layout/process4"/>
    <dgm:cxn modelId="{45EE67EA-85CA-F64E-9A3E-EAF72E717385}" type="presParOf" srcId="{B63DA3A0-2A0E-014B-8600-942DC59D39C3}" destId="{775D4C8B-67F8-7D4B-86F3-987D6771E3C7}" srcOrd="3" destOrd="0" presId="urn:microsoft.com/office/officeart/2005/8/layout/process4"/>
    <dgm:cxn modelId="{23622E49-C404-4E46-96BF-5468A24E559D}" type="presParOf" srcId="{B63DA3A0-2A0E-014B-8600-942DC59D39C3}" destId="{65BD6B9F-E730-9A4D-98F5-F777C3CD2127}" srcOrd="4" destOrd="0" presId="urn:microsoft.com/office/officeart/2005/8/layout/process4"/>
    <dgm:cxn modelId="{FE2C6A89-0F4E-A341-87E4-EFB510E6016D}" type="presParOf" srcId="{65BD6B9F-E730-9A4D-98F5-F777C3CD2127}" destId="{D198179D-428F-D54B-B03C-8F7F3C243EF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5B556-E123-42A9-8444-DFEB59E95C6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F2E980D-99BD-4837-B176-CAB0B4FB4597}">
      <dgm:prSet/>
      <dgm:spPr/>
      <dgm:t>
        <a:bodyPr/>
        <a:lstStyle/>
        <a:p>
          <a:r>
            <a:rPr lang="en-US" dirty="0"/>
            <a:t>Summarizing documents</a:t>
          </a:r>
        </a:p>
      </dgm:t>
    </dgm:pt>
    <dgm:pt modelId="{3FAA2DC3-B6C6-45C0-B9A3-E8CBFFB5A0E2}" type="parTrans" cxnId="{B354BDDA-F3C7-4B13-ABB2-9581AE79492D}">
      <dgm:prSet/>
      <dgm:spPr/>
      <dgm:t>
        <a:bodyPr/>
        <a:lstStyle/>
        <a:p>
          <a:endParaRPr lang="en-US"/>
        </a:p>
      </dgm:t>
    </dgm:pt>
    <dgm:pt modelId="{C67E76B5-B34B-4728-BD22-9070064E20E2}" type="sibTrans" cxnId="{B354BDDA-F3C7-4B13-ABB2-9581AE79492D}">
      <dgm:prSet/>
      <dgm:spPr/>
      <dgm:t>
        <a:bodyPr/>
        <a:lstStyle/>
        <a:p>
          <a:endParaRPr lang="en-US"/>
        </a:p>
      </dgm:t>
    </dgm:pt>
    <dgm:pt modelId="{E207D1AF-0C7D-42FD-904E-6E6E129B8C3A}">
      <dgm:prSet/>
      <dgm:spPr/>
      <dgm:t>
        <a:bodyPr/>
        <a:lstStyle/>
        <a:p>
          <a:r>
            <a:rPr lang="en-US" dirty="0"/>
            <a:t>Answering questions about documents</a:t>
          </a:r>
        </a:p>
      </dgm:t>
    </dgm:pt>
    <dgm:pt modelId="{85093061-C290-4F0B-8974-9486FA109DCF}" type="parTrans" cxnId="{898623FF-3113-4631-B5C7-D9CC5DDB7E44}">
      <dgm:prSet/>
      <dgm:spPr/>
      <dgm:t>
        <a:bodyPr/>
        <a:lstStyle/>
        <a:p>
          <a:endParaRPr lang="en-US"/>
        </a:p>
      </dgm:t>
    </dgm:pt>
    <dgm:pt modelId="{B6065A48-B94A-4A8D-8FC3-41F6E4CC5822}" type="sibTrans" cxnId="{898623FF-3113-4631-B5C7-D9CC5DDB7E44}">
      <dgm:prSet/>
      <dgm:spPr/>
      <dgm:t>
        <a:bodyPr/>
        <a:lstStyle/>
        <a:p>
          <a:endParaRPr lang="en-US"/>
        </a:p>
      </dgm:t>
    </dgm:pt>
    <dgm:pt modelId="{B528D519-243A-41A1-A5E2-B910C25FB0EA}">
      <dgm:prSet/>
      <dgm:spPr/>
      <dgm:t>
        <a:bodyPr/>
        <a:lstStyle/>
        <a:p>
          <a:r>
            <a:rPr lang="en-US" dirty="0"/>
            <a:t>Generating code or doing basic data analysis</a:t>
          </a:r>
        </a:p>
      </dgm:t>
    </dgm:pt>
    <dgm:pt modelId="{BE133EB2-8A90-455E-A102-A0B84E75A092}" type="parTrans" cxnId="{5C22B1BF-9FB1-4B0D-919F-459EE55633F8}">
      <dgm:prSet/>
      <dgm:spPr/>
      <dgm:t>
        <a:bodyPr/>
        <a:lstStyle/>
        <a:p>
          <a:endParaRPr lang="en-US"/>
        </a:p>
      </dgm:t>
    </dgm:pt>
    <dgm:pt modelId="{78747307-F688-433D-9D08-A64789A0CB50}" type="sibTrans" cxnId="{5C22B1BF-9FB1-4B0D-919F-459EE55633F8}">
      <dgm:prSet/>
      <dgm:spPr/>
      <dgm:t>
        <a:bodyPr/>
        <a:lstStyle/>
        <a:p>
          <a:endParaRPr lang="en-US"/>
        </a:p>
      </dgm:t>
    </dgm:pt>
    <dgm:pt modelId="{5B0AD015-B16B-4B32-8482-C35B42A16ABE}">
      <dgm:prSet/>
      <dgm:spPr/>
      <dgm:t>
        <a:bodyPr/>
        <a:lstStyle/>
        <a:p>
          <a:r>
            <a:rPr lang="en-US" dirty="0"/>
            <a:t>Analyzing or characterizing images</a:t>
          </a:r>
        </a:p>
      </dgm:t>
    </dgm:pt>
    <dgm:pt modelId="{F6A54852-C984-4F99-A38F-9E1444372DF9}" type="parTrans" cxnId="{54E5D8B5-7283-408A-B654-9E04A40C8475}">
      <dgm:prSet/>
      <dgm:spPr/>
      <dgm:t>
        <a:bodyPr/>
        <a:lstStyle/>
        <a:p>
          <a:endParaRPr lang="en-US"/>
        </a:p>
      </dgm:t>
    </dgm:pt>
    <dgm:pt modelId="{9704C125-E173-48C5-8437-91EB0DF4D331}" type="sibTrans" cxnId="{54E5D8B5-7283-408A-B654-9E04A40C8475}">
      <dgm:prSet/>
      <dgm:spPr/>
      <dgm:t>
        <a:bodyPr/>
        <a:lstStyle/>
        <a:p>
          <a:endParaRPr lang="en-US"/>
        </a:p>
      </dgm:t>
    </dgm:pt>
    <dgm:pt modelId="{5CFB96E2-E4C6-40FF-A333-3C59CD6DBD27}">
      <dgm:prSet/>
      <dgm:spPr/>
      <dgm:t>
        <a:bodyPr/>
        <a:lstStyle/>
        <a:p>
          <a:r>
            <a:rPr lang="en-US" dirty="0"/>
            <a:t>Logic and reasoning?</a:t>
          </a:r>
        </a:p>
      </dgm:t>
    </dgm:pt>
    <dgm:pt modelId="{DBC945E8-04AA-40D0-8E8A-EE51D8814FDF}" type="parTrans" cxnId="{49B5CA2C-B9F7-48D5-BEA2-B167354756F7}">
      <dgm:prSet/>
      <dgm:spPr/>
      <dgm:t>
        <a:bodyPr/>
        <a:lstStyle/>
        <a:p>
          <a:endParaRPr lang="en-US"/>
        </a:p>
      </dgm:t>
    </dgm:pt>
    <dgm:pt modelId="{60B01E0B-567E-4240-B7FB-12980B0A1D64}" type="sibTrans" cxnId="{49B5CA2C-B9F7-48D5-BEA2-B167354756F7}">
      <dgm:prSet/>
      <dgm:spPr/>
      <dgm:t>
        <a:bodyPr/>
        <a:lstStyle/>
        <a:p>
          <a:endParaRPr lang="en-US"/>
        </a:p>
      </dgm:t>
    </dgm:pt>
    <dgm:pt modelId="{F2EA838C-825B-A248-AD51-80AFA59B4656}">
      <dgm:prSet/>
      <dgm:spPr/>
      <dgm:t>
        <a:bodyPr/>
        <a:lstStyle/>
        <a:p>
          <a:r>
            <a:rPr lang="en-US" dirty="0"/>
            <a:t>Reformatting Data</a:t>
          </a:r>
        </a:p>
      </dgm:t>
    </dgm:pt>
    <dgm:pt modelId="{50F50C50-08CD-5B47-B394-2C4B7B420668}" type="parTrans" cxnId="{20293BF8-5B29-2B4B-8407-573402CCD721}">
      <dgm:prSet/>
      <dgm:spPr/>
    </dgm:pt>
    <dgm:pt modelId="{814E0EBF-04DB-1D4C-ADA0-E749F8899506}" type="sibTrans" cxnId="{20293BF8-5B29-2B4B-8407-573402CCD721}">
      <dgm:prSet/>
      <dgm:spPr/>
    </dgm:pt>
    <dgm:pt modelId="{27C09576-BD33-6148-808D-44CD9C0FF5B5}" type="pres">
      <dgm:prSet presAssocID="{CDE5B556-E123-42A9-8444-DFEB59E95C6B}" presName="linear" presStyleCnt="0">
        <dgm:presLayoutVars>
          <dgm:animLvl val="lvl"/>
          <dgm:resizeHandles val="exact"/>
        </dgm:presLayoutVars>
      </dgm:prSet>
      <dgm:spPr/>
    </dgm:pt>
    <dgm:pt modelId="{C433EE11-B012-AE4C-9891-54EE67D8730E}" type="pres">
      <dgm:prSet presAssocID="{DF2E980D-99BD-4837-B176-CAB0B4FB4597}" presName="parentText" presStyleLbl="node1" presStyleIdx="0" presStyleCnt="6">
        <dgm:presLayoutVars>
          <dgm:chMax val="0"/>
          <dgm:bulletEnabled val="1"/>
        </dgm:presLayoutVars>
      </dgm:prSet>
      <dgm:spPr/>
    </dgm:pt>
    <dgm:pt modelId="{06EE0E34-179A-1B4A-933B-F3440B39F90A}" type="pres">
      <dgm:prSet presAssocID="{C67E76B5-B34B-4728-BD22-9070064E20E2}" presName="spacer" presStyleCnt="0"/>
      <dgm:spPr/>
    </dgm:pt>
    <dgm:pt modelId="{060013B6-4BEB-FB47-AD23-A81207A862A6}" type="pres">
      <dgm:prSet presAssocID="{E207D1AF-0C7D-42FD-904E-6E6E129B8C3A}" presName="parentText" presStyleLbl="node1" presStyleIdx="1" presStyleCnt="6">
        <dgm:presLayoutVars>
          <dgm:chMax val="0"/>
          <dgm:bulletEnabled val="1"/>
        </dgm:presLayoutVars>
      </dgm:prSet>
      <dgm:spPr/>
    </dgm:pt>
    <dgm:pt modelId="{2BFDF1F3-0793-1D42-B03A-5DBD45DA689C}" type="pres">
      <dgm:prSet presAssocID="{B6065A48-B94A-4A8D-8FC3-41F6E4CC5822}" presName="spacer" presStyleCnt="0"/>
      <dgm:spPr/>
    </dgm:pt>
    <dgm:pt modelId="{220A5BED-5F61-CA4B-96A3-BF99B0D980AF}" type="pres">
      <dgm:prSet presAssocID="{B528D519-243A-41A1-A5E2-B910C25FB0EA}" presName="parentText" presStyleLbl="node1" presStyleIdx="2" presStyleCnt="6">
        <dgm:presLayoutVars>
          <dgm:chMax val="0"/>
          <dgm:bulletEnabled val="1"/>
        </dgm:presLayoutVars>
      </dgm:prSet>
      <dgm:spPr/>
    </dgm:pt>
    <dgm:pt modelId="{07DA9E9C-292C-4749-821D-EAB6EB0E2B47}" type="pres">
      <dgm:prSet presAssocID="{78747307-F688-433D-9D08-A64789A0CB50}" presName="spacer" presStyleCnt="0"/>
      <dgm:spPr/>
    </dgm:pt>
    <dgm:pt modelId="{C90A83E8-EC70-8E40-B3E5-824E28304EFC}" type="pres">
      <dgm:prSet presAssocID="{F2EA838C-825B-A248-AD51-80AFA59B4656}" presName="parentText" presStyleLbl="node1" presStyleIdx="3" presStyleCnt="6">
        <dgm:presLayoutVars>
          <dgm:chMax val="0"/>
          <dgm:bulletEnabled val="1"/>
        </dgm:presLayoutVars>
      </dgm:prSet>
      <dgm:spPr/>
    </dgm:pt>
    <dgm:pt modelId="{7948C800-810E-9D40-AEC6-681F59815E62}" type="pres">
      <dgm:prSet presAssocID="{814E0EBF-04DB-1D4C-ADA0-E749F8899506}" presName="spacer" presStyleCnt="0"/>
      <dgm:spPr/>
    </dgm:pt>
    <dgm:pt modelId="{E0F178C5-7278-0D43-AC9C-77B52D2CAE04}" type="pres">
      <dgm:prSet presAssocID="{5B0AD015-B16B-4B32-8482-C35B42A16ABE}" presName="parentText" presStyleLbl="node1" presStyleIdx="4" presStyleCnt="6">
        <dgm:presLayoutVars>
          <dgm:chMax val="0"/>
          <dgm:bulletEnabled val="1"/>
        </dgm:presLayoutVars>
      </dgm:prSet>
      <dgm:spPr/>
    </dgm:pt>
    <dgm:pt modelId="{0EF9A532-20C2-7B47-BDB8-5B8833FDDD3C}" type="pres">
      <dgm:prSet presAssocID="{9704C125-E173-48C5-8437-91EB0DF4D331}" presName="spacer" presStyleCnt="0"/>
      <dgm:spPr/>
    </dgm:pt>
    <dgm:pt modelId="{04A53110-0AF3-8D4D-81DB-B539B8DEC8B7}" type="pres">
      <dgm:prSet presAssocID="{5CFB96E2-E4C6-40FF-A333-3C59CD6DBD27}" presName="parentText" presStyleLbl="node1" presStyleIdx="5" presStyleCnt="6">
        <dgm:presLayoutVars>
          <dgm:chMax val="0"/>
          <dgm:bulletEnabled val="1"/>
        </dgm:presLayoutVars>
      </dgm:prSet>
      <dgm:spPr/>
    </dgm:pt>
  </dgm:ptLst>
  <dgm:cxnLst>
    <dgm:cxn modelId="{D63D7A16-1ECB-1644-B9EB-A3930B83E9FB}" type="presOf" srcId="{E207D1AF-0C7D-42FD-904E-6E6E129B8C3A}" destId="{060013B6-4BEB-FB47-AD23-A81207A862A6}" srcOrd="0" destOrd="0" presId="urn:microsoft.com/office/officeart/2005/8/layout/vList2"/>
    <dgm:cxn modelId="{968C7729-90CB-BA41-8009-29A68A94614B}" type="presOf" srcId="{CDE5B556-E123-42A9-8444-DFEB59E95C6B}" destId="{27C09576-BD33-6148-808D-44CD9C0FF5B5}" srcOrd="0" destOrd="0" presId="urn:microsoft.com/office/officeart/2005/8/layout/vList2"/>
    <dgm:cxn modelId="{49B5CA2C-B9F7-48D5-BEA2-B167354756F7}" srcId="{CDE5B556-E123-42A9-8444-DFEB59E95C6B}" destId="{5CFB96E2-E4C6-40FF-A333-3C59CD6DBD27}" srcOrd="5" destOrd="0" parTransId="{DBC945E8-04AA-40D0-8E8A-EE51D8814FDF}" sibTransId="{60B01E0B-567E-4240-B7FB-12980B0A1D64}"/>
    <dgm:cxn modelId="{9A9DFEA8-2E7B-D245-A2A8-0385A667BB7D}" type="presOf" srcId="{F2EA838C-825B-A248-AD51-80AFA59B4656}" destId="{C90A83E8-EC70-8E40-B3E5-824E28304EFC}" srcOrd="0" destOrd="0" presId="urn:microsoft.com/office/officeart/2005/8/layout/vList2"/>
    <dgm:cxn modelId="{54E5D8B5-7283-408A-B654-9E04A40C8475}" srcId="{CDE5B556-E123-42A9-8444-DFEB59E95C6B}" destId="{5B0AD015-B16B-4B32-8482-C35B42A16ABE}" srcOrd="4" destOrd="0" parTransId="{F6A54852-C984-4F99-A38F-9E1444372DF9}" sibTransId="{9704C125-E173-48C5-8437-91EB0DF4D331}"/>
    <dgm:cxn modelId="{5C22B1BF-9FB1-4B0D-919F-459EE55633F8}" srcId="{CDE5B556-E123-42A9-8444-DFEB59E95C6B}" destId="{B528D519-243A-41A1-A5E2-B910C25FB0EA}" srcOrd="2" destOrd="0" parTransId="{BE133EB2-8A90-455E-A102-A0B84E75A092}" sibTransId="{78747307-F688-433D-9D08-A64789A0CB50}"/>
    <dgm:cxn modelId="{B354BDDA-F3C7-4B13-ABB2-9581AE79492D}" srcId="{CDE5B556-E123-42A9-8444-DFEB59E95C6B}" destId="{DF2E980D-99BD-4837-B176-CAB0B4FB4597}" srcOrd="0" destOrd="0" parTransId="{3FAA2DC3-B6C6-45C0-B9A3-E8CBFFB5A0E2}" sibTransId="{C67E76B5-B34B-4728-BD22-9070064E20E2}"/>
    <dgm:cxn modelId="{F09E56E2-B56E-1B4C-9107-94E097A5C946}" type="presOf" srcId="{B528D519-243A-41A1-A5E2-B910C25FB0EA}" destId="{220A5BED-5F61-CA4B-96A3-BF99B0D980AF}" srcOrd="0" destOrd="0" presId="urn:microsoft.com/office/officeart/2005/8/layout/vList2"/>
    <dgm:cxn modelId="{93AF1CE7-485C-0043-8B74-32DF14807CD0}" type="presOf" srcId="{5B0AD015-B16B-4B32-8482-C35B42A16ABE}" destId="{E0F178C5-7278-0D43-AC9C-77B52D2CAE04}" srcOrd="0" destOrd="0" presId="urn:microsoft.com/office/officeart/2005/8/layout/vList2"/>
    <dgm:cxn modelId="{20293BF8-5B29-2B4B-8407-573402CCD721}" srcId="{CDE5B556-E123-42A9-8444-DFEB59E95C6B}" destId="{F2EA838C-825B-A248-AD51-80AFA59B4656}" srcOrd="3" destOrd="0" parTransId="{50F50C50-08CD-5B47-B394-2C4B7B420668}" sibTransId="{814E0EBF-04DB-1D4C-ADA0-E749F8899506}"/>
    <dgm:cxn modelId="{876991FD-4914-1642-A01D-12AB5ACDD9C3}" type="presOf" srcId="{5CFB96E2-E4C6-40FF-A333-3C59CD6DBD27}" destId="{04A53110-0AF3-8D4D-81DB-B539B8DEC8B7}" srcOrd="0" destOrd="0" presId="urn:microsoft.com/office/officeart/2005/8/layout/vList2"/>
    <dgm:cxn modelId="{7D87C2FD-60C1-AF4C-9BB3-CDEFFD5C1C3E}" type="presOf" srcId="{DF2E980D-99BD-4837-B176-CAB0B4FB4597}" destId="{C433EE11-B012-AE4C-9891-54EE67D8730E}" srcOrd="0" destOrd="0" presId="urn:microsoft.com/office/officeart/2005/8/layout/vList2"/>
    <dgm:cxn modelId="{898623FF-3113-4631-B5C7-D9CC5DDB7E44}" srcId="{CDE5B556-E123-42A9-8444-DFEB59E95C6B}" destId="{E207D1AF-0C7D-42FD-904E-6E6E129B8C3A}" srcOrd="1" destOrd="0" parTransId="{85093061-C290-4F0B-8974-9486FA109DCF}" sibTransId="{B6065A48-B94A-4A8D-8FC3-41F6E4CC5822}"/>
    <dgm:cxn modelId="{45901305-9D07-0D49-A560-94D2487F6382}" type="presParOf" srcId="{27C09576-BD33-6148-808D-44CD9C0FF5B5}" destId="{C433EE11-B012-AE4C-9891-54EE67D8730E}" srcOrd="0" destOrd="0" presId="urn:microsoft.com/office/officeart/2005/8/layout/vList2"/>
    <dgm:cxn modelId="{916CCC71-B75E-F844-97B8-EFC4FB516174}" type="presParOf" srcId="{27C09576-BD33-6148-808D-44CD9C0FF5B5}" destId="{06EE0E34-179A-1B4A-933B-F3440B39F90A}" srcOrd="1" destOrd="0" presId="urn:microsoft.com/office/officeart/2005/8/layout/vList2"/>
    <dgm:cxn modelId="{E2A8394C-1D28-BA4B-916F-C8FFA3942241}" type="presParOf" srcId="{27C09576-BD33-6148-808D-44CD9C0FF5B5}" destId="{060013B6-4BEB-FB47-AD23-A81207A862A6}" srcOrd="2" destOrd="0" presId="urn:microsoft.com/office/officeart/2005/8/layout/vList2"/>
    <dgm:cxn modelId="{B560DADC-6092-7E4A-848A-8C16FE5A5087}" type="presParOf" srcId="{27C09576-BD33-6148-808D-44CD9C0FF5B5}" destId="{2BFDF1F3-0793-1D42-B03A-5DBD45DA689C}" srcOrd="3" destOrd="0" presId="urn:microsoft.com/office/officeart/2005/8/layout/vList2"/>
    <dgm:cxn modelId="{1BA799DC-3C65-6142-95CC-B5AC746E22E8}" type="presParOf" srcId="{27C09576-BD33-6148-808D-44CD9C0FF5B5}" destId="{220A5BED-5F61-CA4B-96A3-BF99B0D980AF}" srcOrd="4" destOrd="0" presId="urn:microsoft.com/office/officeart/2005/8/layout/vList2"/>
    <dgm:cxn modelId="{8EB64D40-A563-DD46-BE50-34DBC6D290DC}" type="presParOf" srcId="{27C09576-BD33-6148-808D-44CD9C0FF5B5}" destId="{07DA9E9C-292C-4749-821D-EAB6EB0E2B47}" srcOrd="5" destOrd="0" presId="urn:microsoft.com/office/officeart/2005/8/layout/vList2"/>
    <dgm:cxn modelId="{A94A306E-EF8C-A84B-9F4E-AF57E6F0DB04}" type="presParOf" srcId="{27C09576-BD33-6148-808D-44CD9C0FF5B5}" destId="{C90A83E8-EC70-8E40-B3E5-824E28304EFC}" srcOrd="6" destOrd="0" presId="urn:microsoft.com/office/officeart/2005/8/layout/vList2"/>
    <dgm:cxn modelId="{BC512A0E-373F-C24D-BA52-D551E1FEA7F4}" type="presParOf" srcId="{27C09576-BD33-6148-808D-44CD9C0FF5B5}" destId="{7948C800-810E-9D40-AEC6-681F59815E62}" srcOrd="7" destOrd="0" presId="urn:microsoft.com/office/officeart/2005/8/layout/vList2"/>
    <dgm:cxn modelId="{2C394DAA-951E-8348-AA0A-C4EF3C31D98C}" type="presParOf" srcId="{27C09576-BD33-6148-808D-44CD9C0FF5B5}" destId="{E0F178C5-7278-0D43-AC9C-77B52D2CAE04}" srcOrd="8" destOrd="0" presId="urn:microsoft.com/office/officeart/2005/8/layout/vList2"/>
    <dgm:cxn modelId="{9EF69E44-5763-4248-8624-4C4BA2BBD8C0}" type="presParOf" srcId="{27C09576-BD33-6148-808D-44CD9C0FF5B5}" destId="{0EF9A532-20C2-7B47-BDB8-5B8833FDDD3C}" srcOrd="9" destOrd="0" presId="urn:microsoft.com/office/officeart/2005/8/layout/vList2"/>
    <dgm:cxn modelId="{65107697-C4AD-564E-8DDE-1054F5050E8A}" type="presParOf" srcId="{27C09576-BD33-6148-808D-44CD9C0FF5B5}" destId="{04A53110-0AF3-8D4D-81DB-B539B8DEC8B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17697-9684-433C-8389-BFE38D94040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41D95102-6744-4AEF-9E23-40AA1AA0469C}">
      <dgm:prSet/>
      <dgm:spPr/>
      <dgm:t>
        <a:bodyPr/>
        <a:lstStyle/>
        <a:p>
          <a:r>
            <a:rPr lang="en-US"/>
            <a:t>Summarizing documents – ChatGPT (OpenAI)</a:t>
          </a:r>
        </a:p>
      </dgm:t>
    </dgm:pt>
    <dgm:pt modelId="{2DF00F33-1088-4F28-A2A0-B4F01798607D}" type="parTrans" cxnId="{82EDD446-4EA1-4996-94EB-D2B6A84891E8}">
      <dgm:prSet/>
      <dgm:spPr/>
      <dgm:t>
        <a:bodyPr/>
        <a:lstStyle/>
        <a:p>
          <a:endParaRPr lang="en-US"/>
        </a:p>
      </dgm:t>
    </dgm:pt>
    <dgm:pt modelId="{35A5D5AF-8CB3-4160-BB9B-1AF9FCC1E53E}" type="sibTrans" cxnId="{82EDD446-4EA1-4996-94EB-D2B6A84891E8}">
      <dgm:prSet phldrT="1" phldr="0"/>
      <dgm:spPr/>
      <dgm:t>
        <a:bodyPr/>
        <a:lstStyle/>
        <a:p>
          <a:r>
            <a:rPr lang="en-US"/>
            <a:t>1</a:t>
          </a:r>
        </a:p>
      </dgm:t>
    </dgm:pt>
    <dgm:pt modelId="{D74B7621-59BF-4221-821E-73216E14A94D}">
      <dgm:prSet/>
      <dgm:spPr/>
      <dgm:t>
        <a:bodyPr/>
        <a:lstStyle/>
        <a:p>
          <a:r>
            <a:rPr lang="en-US"/>
            <a:t>Querying Documents – NotebookLM (Google)</a:t>
          </a:r>
        </a:p>
      </dgm:t>
    </dgm:pt>
    <dgm:pt modelId="{45E657D3-45A0-480F-8657-E0F32C9291A6}" type="parTrans" cxnId="{E144355B-83E2-42DC-8821-A417EC48A6E6}">
      <dgm:prSet/>
      <dgm:spPr/>
      <dgm:t>
        <a:bodyPr/>
        <a:lstStyle/>
        <a:p>
          <a:endParaRPr lang="en-US"/>
        </a:p>
      </dgm:t>
    </dgm:pt>
    <dgm:pt modelId="{46D3D60F-001C-434E-9B2D-D58FE2EDCB98}" type="sibTrans" cxnId="{E144355B-83E2-42DC-8821-A417EC48A6E6}">
      <dgm:prSet phldrT="2" phldr="0"/>
      <dgm:spPr/>
      <dgm:t>
        <a:bodyPr/>
        <a:lstStyle/>
        <a:p>
          <a:r>
            <a:rPr lang="en-US"/>
            <a:t>2</a:t>
          </a:r>
        </a:p>
      </dgm:t>
    </dgm:pt>
    <dgm:pt modelId="{FE6D2B99-52F8-419E-9C45-6672F0623694}">
      <dgm:prSet/>
      <dgm:spPr/>
      <dgm:t>
        <a:bodyPr/>
        <a:lstStyle/>
        <a:p>
          <a:r>
            <a:rPr lang="en-US" dirty="0"/>
            <a:t>Generating Code – Claude 3.5 (Anthropic)</a:t>
          </a:r>
        </a:p>
      </dgm:t>
    </dgm:pt>
    <dgm:pt modelId="{B5357DF3-030B-467F-9EF6-7C760B7635F6}" type="parTrans" cxnId="{1067A363-6136-4BC3-A593-4981AEBB5D97}">
      <dgm:prSet/>
      <dgm:spPr/>
      <dgm:t>
        <a:bodyPr/>
        <a:lstStyle/>
        <a:p>
          <a:endParaRPr lang="en-US"/>
        </a:p>
      </dgm:t>
    </dgm:pt>
    <dgm:pt modelId="{BF192380-AF06-4F1F-B91C-3859BA691C3E}" type="sibTrans" cxnId="{1067A363-6136-4BC3-A593-4981AEBB5D97}">
      <dgm:prSet phldrT="3" phldr="0"/>
      <dgm:spPr/>
      <dgm:t>
        <a:bodyPr/>
        <a:lstStyle/>
        <a:p>
          <a:r>
            <a:rPr lang="en-US"/>
            <a:t>3</a:t>
          </a:r>
        </a:p>
      </dgm:t>
    </dgm:pt>
    <dgm:pt modelId="{DADDFAE0-8E22-4345-9370-927E128A6C50}">
      <dgm:prSet/>
      <dgm:spPr/>
      <dgm:t>
        <a:bodyPr/>
        <a:lstStyle/>
        <a:p>
          <a:r>
            <a:rPr lang="en-US" dirty="0"/>
            <a:t>Reformatting Data (OpenAI)</a:t>
          </a:r>
        </a:p>
      </dgm:t>
    </dgm:pt>
    <dgm:pt modelId="{54CDD135-2A20-174B-9D6B-C46D58C123A7}" type="parTrans" cxnId="{95255C2F-4E60-7E4A-9983-B891DF969C87}">
      <dgm:prSet/>
      <dgm:spPr/>
      <dgm:t>
        <a:bodyPr/>
        <a:lstStyle/>
        <a:p>
          <a:endParaRPr lang="en-US"/>
        </a:p>
      </dgm:t>
    </dgm:pt>
    <dgm:pt modelId="{D27542D0-1C0D-9E4B-B4BD-5FA9C8E665FF}" type="sibTrans" cxnId="{95255C2F-4E60-7E4A-9983-B891DF969C87}">
      <dgm:prSet phldrT="4" phldr="0"/>
      <dgm:spPr/>
      <dgm:t>
        <a:bodyPr/>
        <a:lstStyle/>
        <a:p>
          <a:r>
            <a:rPr lang="en-US"/>
            <a:t>4</a:t>
          </a:r>
        </a:p>
      </dgm:t>
    </dgm:pt>
    <dgm:pt modelId="{BA3F4B57-49AB-1C43-8A54-A65A5375B763}" type="pres">
      <dgm:prSet presAssocID="{48117697-9684-433C-8389-BFE38D940402}" presName="Name0" presStyleCnt="0">
        <dgm:presLayoutVars>
          <dgm:animLvl val="lvl"/>
          <dgm:resizeHandles val="exact"/>
        </dgm:presLayoutVars>
      </dgm:prSet>
      <dgm:spPr/>
    </dgm:pt>
    <dgm:pt modelId="{522D29CB-0CAE-A348-82D1-C30920B1A492}" type="pres">
      <dgm:prSet presAssocID="{41D95102-6744-4AEF-9E23-40AA1AA0469C}" presName="compositeNode" presStyleCnt="0">
        <dgm:presLayoutVars>
          <dgm:bulletEnabled val="1"/>
        </dgm:presLayoutVars>
      </dgm:prSet>
      <dgm:spPr/>
    </dgm:pt>
    <dgm:pt modelId="{4E8B7F73-25E4-3248-8F32-B0812605858C}" type="pres">
      <dgm:prSet presAssocID="{41D95102-6744-4AEF-9E23-40AA1AA0469C}" presName="bgRect" presStyleLbl="bgAccFollowNode1" presStyleIdx="0" presStyleCnt="4"/>
      <dgm:spPr/>
    </dgm:pt>
    <dgm:pt modelId="{5A6FD28B-7E0E-684C-8B24-583DED96703B}" type="pres">
      <dgm:prSet presAssocID="{35A5D5AF-8CB3-4160-BB9B-1AF9FCC1E53E}" presName="sibTransNodeCircle" presStyleLbl="alignNode1" presStyleIdx="0" presStyleCnt="8">
        <dgm:presLayoutVars>
          <dgm:chMax val="0"/>
          <dgm:bulletEnabled/>
        </dgm:presLayoutVars>
      </dgm:prSet>
      <dgm:spPr/>
    </dgm:pt>
    <dgm:pt modelId="{CC5CF62D-D94A-A543-8C3F-E78485E6689E}" type="pres">
      <dgm:prSet presAssocID="{41D95102-6744-4AEF-9E23-40AA1AA0469C}" presName="bottomLine" presStyleLbl="alignNode1" presStyleIdx="1" presStyleCnt="8">
        <dgm:presLayoutVars/>
      </dgm:prSet>
      <dgm:spPr/>
    </dgm:pt>
    <dgm:pt modelId="{3B4B9BE3-1AE2-4645-A13D-52004AA3736B}" type="pres">
      <dgm:prSet presAssocID="{41D95102-6744-4AEF-9E23-40AA1AA0469C}" presName="nodeText" presStyleLbl="bgAccFollowNode1" presStyleIdx="0" presStyleCnt="4">
        <dgm:presLayoutVars>
          <dgm:bulletEnabled val="1"/>
        </dgm:presLayoutVars>
      </dgm:prSet>
      <dgm:spPr/>
    </dgm:pt>
    <dgm:pt modelId="{C3F76E9A-F3D8-7E40-8C6B-E3BDD4814A18}" type="pres">
      <dgm:prSet presAssocID="{35A5D5AF-8CB3-4160-BB9B-1AF9FCC1E53E}" presName="sibTrans" presStyleCnt="0"/>
      <dgm:spPr/>
    </dgm:pt>
    <dgm:pt modelId="{D71823AE-6874-2C43-B689-96CD8C393099}" type="pres">
      <dgm:prSet presAssocID="{D74B7621-59BF-4221-821E-73216E14A94D}" presName="compositeNode" presStyleCnt="0">
        <dgm:presLayoutVars>
          <dgm:bulletEnabled val="1"/>
        </dgm:presLayoutVars>
      </dgm:prSet>
      <dgm:spPr/>
    </dgm:pt>
    <dgm:pt modelId="{2DD87BF7-4115-3E4A-A7DC-B9F31B8F0FC4}" type="pres">
      <dgm:prSet presAssocID="{D74B7621-59BF-4221-821E-73216E14A94D}" presName="bgRect" presStyleLbl="bgAccFollowNode1" presStyleIdx="1" presStyleCnt="4"/>
      <dgm:spPr/>
    </dgm:pt>
    <dgm:pt modelId="{EBB66F13-BD2F-F844-ADF5-20031E233EFA}" type="pres">
      <dgm:prSet presAssocID="{46D3D60F-001C-434E-9B2D-D58FE2EDCB98}" presName="sibTransNodeCircle" presStyleLbl="alignNode1" presStyleIdx="2" presStyleCnt="8">
        <dgm:presLayoutVars>
          <dgm:chMax val="0"/>
          <dgm:bulletEnabled/>
        </dgm:presLayoutVars>
      </dgm:prSet>
      <dgm:spPr/>
    </dgm:pt>
    <dgm:pt modelId="{AB77D697-15A6-C744-953F-672774EB896E}" type="pres">
      <dgm:prSet presAssocID="{D74B7621-59BF-4221-821E-73216E14A94D}" presName="bottomLine" presStyleLbl="alignNode1" presStyleIdx="3" presStyleCnt="8">
        <dgm:presLayoutVars/>
      </dgm:prSet>
      <dgm:spPr/>
    </dgm:pt>
    <dgm:pt modelId="{00DA1665-2A52-3B4E-A4DF-2D4E5F453ADA}" type="pres">
      <dgm:prSet presAssocID="{D74B7621-59BF-4221-821E-73216E14A94D}" presName="nodeText" presStyleLbl="bgAccFollowNode1" presStyleIdx="1" presStyleCnt="4">
        <dgm:presLayoutVars>
          <dgm:bulletEnabled val="1"/>
        </dgm:presLayoutVars>
      </dgm:prSet>
      <dgm:spPr/>
    </dgm:pt>
    <dgm:pt modelId="{8D20025A-F7D2-BF49-A317-C5823CC924FC}" type="pres">
      <dgm:prSet presAssocID="{46D3D60F-001C-434E-9B2D-D58FE2EDCB98}" presName="sibTrans" presStyleCnt="0"/>
      <dgm:spPr/>
    </dgm:pt>
    <dgm:pt modelId="{B227943E-FC90-9F4B-846B-DFEC10ECB66F}" type="pres">
      <dgm:prSet presAssocID="{FE6D2B99-52F8-419E-9C45-6672F0623694}" presName="compositeNode" presStyleCnt="0">
        <dgm:presLayoutVars>
          <dgm:bulletEnabled val="1"/>
        </dgm:presLayoutVars>
      </dgm:prSet>
      <dgm:spPr/>
    </dgm:pt>
    <dgm:pt modelId="{BAAA6195-1D28-7D4E-B9F3-6F7F205835AF}" type="pres">
      <dgm:prSet presAssocID="{FE6D2B99-52F8-419E-9C45-6672F0623694}" presName="bgRect" presStyleLbl="bgAccFollowNode1" presStyleIdx="2" presStyleCnt="4"/>
      <dgm:spPr/>
    </dgm:pt>
    <dgm:pt modelId="{1632117A-1FDD-DE4E-B2AD-4DD97C71128F}" type="pres">
      <dgm:prSet presAssocID="{BF192380-AF06-4F1F-B91C-3859BA691C3E}" presName="sibTransNodeCircle" presStyleLbl="alignNode1" presStyleIdx="4" presStyleCnt="8">
        <dgm:presLayoutVars>
          <dgm:chMax val="0"/>
          <dgm:bulletEnabled/>
        </dgm:presLayoutVars>
      </dgm:prSet>
      <dgm:spPr/>
    </dgm:pt>
    <dgm:pt modelId="{43C64206-E319-4D45-8158-2614E3032634}" type="pres">
      <dgm:prSet presAssocID="{FE6D2B99-52F8-419E-9C45-6672F0623694}" presName="bottomLine" presStyleLbl="alignNode1" presStyleIdx="5" presStyleCnt="8">
        <dgm:presLayoutVars/>
      </dgm:prSet>
      <dgm:spPr/>
    </dgm:pt>
    <dgm:pt modelId="{6CAB0DDE-B1D4-0748-8845-D953121ED94C}" type="pres">
      <dgm:prSet presAssocID="{FE6D2B99-52F8-419E-9C45-6672F0623694}" presName="nodeText" presStyleLbl="bgAccFollowNode1" presStyleIdx="2" presStyleCnt="4">
        <dgm:presLayoutVars>
          <dgm:bulletEnabled val="1"/>
        </dgm:presLayoutVars>
      </dgm:prSet>
      <dgm:spPr/>
    </dgm:pt>
    <dgm:pt modelId="{A9EC4856-03DA-BE43-AB5A-690C4FCCD68A}" type="pres">
      <dgm:prSet presAssocID="{BF192380-AF06-4F1F-B91C-3859BA691C3E}" presName="sibTrans" presStyleCnt="0"/>
      <dgm:spPr/>
    </dgm:pt>
    <dgm:pt modelId="{BA678945-1261-084C-A68F-40EB631B63C1}" type="pres">
      <dgm:prSet presAssocID="{DADDFAE0-8E22-4345-9370-927E128A6C50}" presName="compositeNode" presStyleCnt="0">
        <dgm:presLayoutVars>
          <dgm:bulletEnabled val="1"/>
        </dgm:presLayoutVars>
      </dgm:prSet>
      <dgm:spPr/>
    </dgm:pt>
    <dgm:pt modelId="{E32CB6BC-68DD-BC46-A657-5B45FAA433C9}" type="pres">
      <dgm:prSet presAssocID="{DADDFAE0-8E22-4345-9370-927E128A6C50}" presName="bgRect" presStyleLbl="bgAccFollowNode1" presStyleIdx="3" presStyleCnt="4"/>
      <dgm:spPr/>
    </dgm:pt>
    <dgm:pt modelId="{1B9DBD5B-436F-C34F-A5B9-F72B7271B603}" type="pres">
      <dgm:prSet presAssocID="{D27542D0-1C0D-9E4B-B4BD-5FA9C8E665FF}" presName="sibTransNodeCircle" presStyleLbl="alignNode1" presStyleIdx="6" presStyleCnt="8">
        <dgm:presLayoutVars>
          <dgm:chMax val="0"/>
          <dgm:bulletEnabled/>
        </dgm:presLayoutVars>
      </dgm:prSet>
      <dgm:spPr/>
    </dgm:pt>
    <dgm:pt modelId="{AA55C504-F90D-C547-BC74-0DCCDB30E9B6}" type="pres">
      <dgm:prSet presAssocID="{DADDFAE0-8E22-4345-9370-927E128A6C50}" presName="bottomLine" presStyleLbl="alignNode1" presStyleIdx="7" presStyleCnt="8">
        <dgm:presLayoutVars/>
      </dgm:prSet>
      <dgm:spPr/>
    </dgm:pt>
    <dgm:pt modelId="{9E64978C-6928-4D40-8619-1A72F9C53678}" type="pres">
      <dgm:prSet presAssocID="{DADDFAE0-8E22-4345-9370-927E128A6C50}" presName="nodeText" presStyleLbl="bgAccFollowNode1" presStyleIdx="3" presStyleCnt="4">
        <dgm:presLayoutVars>
          <dgm:bulletEnabled val="1"/>
        </dgm:presLayoutVars>
      </dgm:prSet>
      <dgm:spPr/>
    </dgm:pt>
  </dgm:ptLst>
  <dgm:cxnLst>
    <dgm:cxn modelId="{CE28C025-FB10-D043-B069-F10B5C61A0C6}" type="presOf" srcId="{FE6D2B99-52F8-419E-9C45-6672F0623694}" destId="{BAAA6195-1D28-7D4E-B9F3-6F7F205835AF}" srcOrd="0" destOrd="0" presId="urn:microsoft.com/office/officeart/2016/7/layout/BasicLinearProcessNumbered"/>
    <dgm:cxn modelId="{605F952A-CC03-E54B-B268-851BF02C7A4B}" type="presOf" srcId="{DADDFAE0-8E22-4345-9370-927E128A6C50}" destId="{E32CB6BC-68DD-BC46-A657-5B45FAA433C9}" srcOrd="0" destOrd="0" presId="urn:microsoft.com/office/officeart/2016/7/layout/BasicLinearProcessNumbered"/>
    <dgm:cxn modelId="{4B72742D-D068-BA47-82B3-BC7FD95354EF}" type="presOf" srcId="{D27542D0-1C0D-9E4B-B4BD-5FA9C8E665FF}" destId="{1B9DBD5B-436F-C34F-A5B9-F72B7271B603}" srcOrd="0" destOrd="0" presId="urn:microsoft.com/office/officeart/2016/7/layout/BasicLinearProcessNumbered"/>
    <dgm:cxn modelId="{95255C2F-4E60-7E4A-9983-B891DF969C87}" srcId="{48117697-9684-433C-8389-BFE38D940402}" destId="{DADDFAE0-8E22-4345-9370-927E128A6C50}" srcOrd="3" destOrd="0" parTransId="{54CDD135-2A20-174B-9D6B-C46D58C123A7}" sibTransId="{D27542D0-1C0D-9E4B-B4BD-5FA9C8E665FF}"/>
    <dgm:cxn modelId="{82EDD446-4EA1-4996-94EB-D2B6A84891E8}" srcId="{48117697-9684-433C-8389-BFE38D940402}" destId="{41D95102-6744-4AEF-9E23-40AA1AA0469C}" srcOrd="0" destOrd="0" parTransId="{2DF00F33-1088-4F28-A2A0-B4F01798607D}" sibTransId="{35A5D5AF-8CB3-4160-BB9B-1AF9FCC1E53E}"/>
    <dgm:cxn modelId="{351AAB55-FA3E-694A-B820-478BC78726A1}" type="presOf" srcId="{BF192380-AF06-4F1F-B91C-3859BA691C3E}" destId="{1632117A-1FDD-DE4E-B2AD-4DD97C71128F}" srcOrd="0" destOrd="0" presId="urn:microsoft.com/office/officeart/2016/7/layout/BasicLinearProcessNumbered"/>
    <dgm:cxn modelId="{E144355B-83E2-42DC-8821-A417EC48A6E6}" srcId="{48117697-9684-433C-8389-BFE38D940402}" destId="{D74B7621-59BF-4221-821E-73216E14A94D}" srcOrd="1" destOrd="0" parTransId="{45E657D3-45A0-480F-8657-E0F32C9291A6}" sibTransId="{46D3D60F-001C-434E-9B2D-D58FE2EDCB98}"/>
    <dgm:cxn modelId="{1067A363-6136-4BC3-A593-4981AEBB5D97}" srcId="{48117697-9684-433C-8389-BFE38D940402}" destId="{FE6D2B99-52F8-419E-9C45-6672F0623694}" srcOrd="2" destOrd="0" parTransId="{B5357DF3-030B-467F-9EF6-7C760B7635F6}" sibTransId="{BF192380-AF06-4F1F-B91C-3859BA691C3E}"/>
    <dgm:cxn modelId="{90BCB473-046D-AB4B-A73C-35F8C6B78A5F}" type="presOf" srcId="{D74B7621-59BF-4221-821E-73216E14A94D}" destId="{00DA1665-2A52-3B4E-A4DF-2D4E5F453ADA}" srcOrd="1" destOrd="0" presId="urn:microsoft.com/office/officeart/2016/7/layout/BasicLinearProcessNumbered"/>
    <dgm:cxn modelId="{40FC8B7F-17B1-E14B-ABCA-62746AA8D439}" type="presOf" srcId="{FE6D2B99-52F8-419E-9C45-6672F0623694}" destId="{6CAB0DDE-B1D4-0748-8845-D953121ED94C}" srcOrd="1" destOrd="0" presId="urn:microsoft.com/office/officeart/2016/7/layout/BasicLinearProcessNumbered"/>
    <dgm:cxn modelId="{80F9FF85-A0DD-CC41-B1F7-B9AF6773D184}" type="presOf" srcId="{DADDFAE0-8E22-4345-9370-927E128A6C50}" destId="{9E64978C-6928-4D40-8619-1A72F9C53678}" srcOrd="1" destOrd="0" presId="urn:microsoft.com/office/officeart/2016/7/layout/BasicLinearProcessNumbered"/>
    <dgm:cxn modelId="{9B069897-CB54-2F43-8AF4-ACA84CAA51D6}" type="presOf" srcId="{46D3D60F-001C-434E-9B2D-D58FE2EDCB98}" destId="{EBB66F13-BD2F-F844-ADF5-20031E233EFA}" srcOrd="0" destOrd="0" presId="urn:microsoft.com/office/officeart/2016/7/layout/BasicLinearProcessNumbered"/>
    <dgm:cxn modelId="{4B65E6AE-79DA-B349-B5C2-5BE16DF04BC2}" type="presOf" srcId="{35A5D5AF-8CB3-4160-BB9B-1AF9FCC1E53E}" destId="{5A6FD28B-7E0E-684C-8B24-583DED96703B}" srcOrd="0" destOrd="0" presId="urn:microsoft.com/office/officeart/2016/7/layout/BasicLinearProcessNumbered"/>
    <dgm:cxn modelId="{29645DBC-8C06-E44D-A5B1-8AFA7FF4ED7C}" type="presOf" srcId="{41D95102-6744-4AEF-9E23-40AA1AA0469C}" destId="{4E8B7F73-25E4-3248-8F32-B0812605858C}" srcOrd="0" destOrd="0" presId="urn:microsoft.com/office/officeart/2016/7/layout/BasicLinearProcessNumbered"/>
    <dgm:cxn modelId="{E95530E2-1119-954D-B37E-7CD313653633}" type="presOf" srcId="{41D95102-6744-4AEF-9E23-40AA1AA0469C}" destId="{3B4B9BE3-1AE2-4645-A13D-52004AA3736B}" srcOrd="1" destOrd="0" presId="urn:microsoft.com/office/officeart/2016/7/layout/BasicLinearProcessNumbered"/>
    <dgm:cxn modelId="{2E3411EF-8D61-7646-8199-231CD78F8FE2}" type="presOf" srcId="{48117697-9684-433C-8389-BFE38D940402}" destId="{BA3F4B57-49AB-1C43-8A54-A65A5375B763}" srcOrd="0" destOrd="0" presId="urn:microsoft.com/office/officeart/2016/7/layout/BasicLinearProcessNumbered"/>
    <dgm:cxn modelId="{44BDF1FC-F792-6F4D-B326-E71841FAD15F}" type="presOf" srcId="{D74B7621-59BF-4221-821E-73216E14A94D}" destId="{2DD87BF7-4115-3E4A-A7DC-B9F31B8F0FC4}" srcOrd="0" destOrd="0" presId="urn:microsoft.com/office/officeart/2016/7/layout/BasicLinearProcessNumbered"/>
    <dgm:cxn modelId="{37049D88-D8EB-F243-B48E-B547AA11FA42}" type="presParOf" srcId="{BA3F4B57-49AB-1C43-8A54-A65A5375B763}" destId="{522D29CB-0CAE-A348-82D1-C30920B1A492}" srcOrd="0" destOrd="0" presId="urn:microsoft.com/office/officeart/2016/7/layout/BasicLinearProcessNumbered"/>
    <dgm:cxn modelId="{A82DA58D-ED68-A849-900B-5B4684B4D320}" type="presParOf" srcId="{522D29CB-0CAE-A348-82D1-C30920B1A492}" destId="{4E8B7F73-25E4-3248-8F32-B0812605858C}" srcOrd="0" destOrd="0" presId="urn:microsoft.com/office/officeart/2016/7/layout/BasicLinearProcessNumbered"/>
    <dgm:cxn modelId="{863FC086-1897-E84F-96E4-C8EB8EE4FA89}" type="presParOf" srcId="{522D29CB-0CAE-A348-82D1-C30920B1A492}" destId="{5A6FD28B-7E0E-684C-8B24-583DED96703B}" srcOrd="1" destOrd="0" presId="urn:microsoft.com/office/officeart/2016/7/layout/BasicLinearProcessNumbered"/>
    <dgm:cxn modelId="{39778AA9-AF45-2A4D-BCFF-FDCC58C20963}" type="presParOf" srcId="{522D29CB-0CAE-A348-82D1-C30920B1A492}" destId="{CC5CF62D-D94A-A543-8C3F-E78485E6689E}" srcOrd="2" destOrd="0" presId="urn:microsoft.com/office/officeart/2016/7/layout/BasicLinearProcessNumbered"/>
    <dgm:cxn modelId="{47106F47-17E4-104D-8B14-68C5B46AFD78}" type="presParOf" srcId="{522D29CB-0CAE-A348-82D1-C30920B1A492}" destId="{3B4B9BE3-1AE2-4645-A13D-52004AA3736B}" srcOrd="3" destOrd="0" presId="urn:microsoft.com/office/officeart/2016/7/layout/BasicLinearProcessNumbered"/>
    <dgm:cxn modelId="{6D3EE9EC-C9DC-E74C-99CB-E4BD88C0FD8E}" type="presParOf" srcId="{BA3F4B57-49AB-1C43-8A54-A65A5375B763}" destId="{C3F76E9A-F3D8-7E40-8C6B-E3BDD4814A18}" srcOrd="1" destOrd="0" presId="urn:microsoft.com/office/officeart/2016/7/layout/BasicLinearProcessNumbered"/>
    <dgm:cxn modelId="{90D04A32-4596-8E40-99A5-C018EEE3F4BB}" type="presParOf" srcId="{BA3F4B57-49AB-1C43-8A54-A65A5375B763}" destId="{D71823AE-6874-2C43-B689-96CD8C393099}" srcOrd="2" destOrd="0" presId="urn:microsoft.com/office/officeart/2016/7/layout/BasicLinearProcessNumbered"/>
    <dgm:cxn modelId="{6DE26EA8-CAC0-4F40-9E41-565DA56C0BDD}" type="presParOf" srcId="{D71823AE-6874-2C43-B689-96CD8C393099}" destId="{2DD87BF7-4115-3E4A-A7DC-B9F31B8F0FC4}" srcOrd="0" destOrd="0" presId="urn:microsoft.com/office/officeart/2016/7/layout/BasicLinearProcessNumbered"/>
    <dgm:cxn modelId="{E307D353-AA2C-D14A-8E7E-5EEDD77B4C41}" type="presParOf" srcId="{D71823AE-6874-2C43-B689-96CD8C393099}" destId="{EBB66F13-BD2F-F844-ADF5-20031E233EFA}" srcOrd="1" destOrd="0" presId="urn:microsoft.com/office/officeart/2016/7/layout/BasicLinearProcessNumbered"/>
    <dgm:cxn modelId="{06772904-DF98-6C4E-9B4D-7CA8CFF062C6}" type="presParOf" srcId="{D71823AE-6874-2C43-B689-96CD8C393099}" destId="{AB77D697-15A6-C744-953F-672774EB896E}" srcOrd="2" destOrd="0" presId="urn:microsoft.com/office/officeart/2016/7/layout/BasicLinearProcessNumbered"/>
    <dgm:cxn modelId="{A97E0C1F-6269-F94C-AE69-CF56E286618F}" type="presParOf" srcId="{D71823AE-6874-2C43-B689-96CD8C393099}" destId="{00DA1665-2A52-3B4E-A4DF-2D4E5F453ADA}" srcOrd="3" destOrd="0" presId="urn:microsoft.com/office/officeart/2016/7/layout/BasicLinearProcessNumbered"/>
    <dgm:cxn modelId="{95337ADE-D4D1-4A45-92A6-9A6C61F82F4D}" type="presParOf" srcId="{BA3F4B57-49AB-1C43-8A54-A65A5375B763}" destId="{8D20025A-F7D2-BF49-A317-C5823CC924FC}" srcOrd="3" destOrd="0" presId="urn:microsoft.com/office/officeart/2016/7/layout/BasicLinearProcessNumbered"/>
    <dgm:cxn modelId="{DAF64148-6340-0147-AFCD-E8FE4C653D8A}" type="presParOf" srcId="{BA3F4B57-49AB-1C43-8A54-A65A5375B763}" destId="{B227943E-FC90-9F4B-846B-DFEC10ECB66F}" srcOrd="4" destOrd="0" presId="urn:microsoft.com/office/officeart/2016/7/layout/BasicLinearProcessNumbered"/>
    <dgm:cxn modelId="{66997615-1DD7-074A-95E0-0DD4A8429BD0}" type="presParOf" srcId="{B227943E-FC90-9F4B-846B-DFEC10ECB66F}" destId="{BAAA6195-1D28-7D4E-B9F3-6F7F205835AF}" srcOrd="0" destOrd="0" presId="urn:microsoft.com/office/officeart/2016/7/layout/BasicLinearProcessNumbered"/>
    <dgm:cxn modelId="{E7F7A964-B1A3-C545-91BE-1211CD952D82}" type="presParOf" srcId="{B227943E-FC90-9F4B-846B-DFEC10ECB66F}" destId="{1632117A-1FDD-DE4E-B2AD-4DD97C71128F}" srcOrd="1" destOrd="0" presId="urn:microsoft.com/office/officeart/2016/7/layout/BasicLinearProcessNumbered"/>
    <dgm:cxn modelId="{DCF86661-4A31-8D42-9A25-29C0FA60EFA4}" type="presParOf" srcId="{B227943E-FC90-9F4B-846B-DFEC10ECB66F}" destId="{43C64206-E319-4D45-8158-2614E3032634}" srcOrd="2" destOrd="0" presId="urn:microsoft.com/office/officeart/2016/7/layout/BasicLinearProcessNumbered"/>
    <dgm:cxn modelId="{6B8CE00D-48B4-6949-B00B-A4C10B6FA766}" type="presParOf" srcId="{B227943E-FC90-9F4B-846B-DFEC10ECB66F}" destId="{6CAB0DDE-B1D4-0748-8845-D953121ED94C}" srcOrd="3" destOrd="0" presId="urn:microsoft.com/office/officeart/2016/7/layout/BasicLinearProcessNumbered"/>
    <dgm:cxn modelId="{09497667-6AFD-2B4D-AC3D-61C6258E1F45}" type="presParOf" srcId="{BA3F4B57-49AB-1C43-8A54-A65A5375B763}" destId="{A9EC4856-03DA-BE43-AB5A-690C4FCCD68A}" srcOrd="5" destOrd="0" presId="urn:microsoft.com/office/officeart/2016/7/layout/BasicLinearProcessNumbered"/>
    <dgm:cxn modelId="{B5F47BFF-212B-184A-8C53-DD20C6A6C24D}" type="presParOf" srcId="{BA3F4B57-49AB-1C43-8A54-A65A5375B763}" destId="{BA678945-1261-084C-A68F-40EB631B63C1}" srcOrd="6" destOrd="0" presId="urn:microsoft.com/office/officeart/2016/7/layout/BasicLinearProcessNumbered"/>
    <dgm:cxn modelId="{6EA0A98F-AB69-0347-B4E5-A7F1DD3CB6DB}" type="presParOf" srcId="{BA678945-1261-084C-A68F-40EB631B63C1}" destId="{E32CB6BC-68DD-BC46-A657-5B45FAA433C9}" srcOrd="0" destOrd="0" presId="urn:microsoft.com/office/officeart/2016/7/layout/BasicLinearProcessNumbered"/>
    <dgm:cxn modelId="{B62C1CCD-B95F-5E44-97BC-867A82D11EA4}" type="presParOf" srcId="{BA678945-1261-084C-A68F-40EB631B63C1}" destId="{1B9DBD5B-436F-C34F-A5B9-F72B7271B603}" srcOrd="1" destOrd="0" presId="urn:microsoft.com/office/officeart/2016/7/layout/BasicLinearProcessNumbered"/>
    <dgm:cxn modelId="{441997C5-DB4B-E047-BD97-BD0C0D5565CA}" type="presParOf" srcId="{BA678945-1261-084C-A68F-40EB631B63C1}" destId="{AA55C504-F90D-C547-BC74-0DCCDB30E9B6}" srcOrd="2" destOrd="0" presId="urn:microsoft.com/office/officeart/2016/7/layout/BasicLinearProcessNumbered"/>
    <dgm:cxn modelId="{2E3DF47C-FA0B-EA44-8237-03E991A83A71}" type="presParOf" srcId="{BA678945-1261-084C-A68F-40EB631B63C1}" destId="{9E64978C-6928-4D40-8619-1A72F9C5367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EAD65-7ECE-F044-A021-EF7982404FBB}">
      <dsp:nvSpPr>
        <dsp:cNvPr id="0" name=""/>
        <dsp:cNvSpPr/>
      </dsp:nvSpPr>
      <dsp:spPr>
        <a:xfrm>
          <a:off x="0" y="4105454"/>
          <a:ext cx="6666833" cy="13475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Machine Learning/Deep Learning Models</a:t>
          </a:r>
        </a:p>
      </dsp:txBody>
      <dsp:txXfrm>
        <a:off x="0" y="4105454"/>
        <a:ext cx="6666833" cy="727650"/>
      </dsp:txXfrm>
    </dsp:sp>
    <dsp:sp modelId="{E1E5016E-D6B0-274E-88B7-E26A02DA0A6B}">
      <dsp:nvSpPr>
        <dsp:cNvPr id="0" name=""/>
        <dsp:cNvSpPr/>
      </dsp:nvSpPr>
      <dsp:spPr>
        <a:xfrm>
          <a:off x="3255" y="4806155"/>
          <a:ext cx="2220107" cy="6198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Supervised</a:t>
          </a:r>
        </a:p>
      </dsp:txBody>
      <dsp:txXfrm>
        <a:off x="3255" y="4806155"/>
        <a:ext cx="2220107" cy="619850"/>
      </dsp:txXfrm>
    </dsp:sp>
    <dsp:sp modelId="{0AFA21EF-4169-DB4A-9517-EE5C8139FC0B}">
      <dsp:nvSpPr>
        <dsp:cNvPr id="0" name=""/>
        <dsp:cNvSpPr/>
      </dsp:nvSpPr>
      <dsp:spPr>
        <a:xfrm>
          <a:off x="2223362" y="4806155"/>
          <a:ext cx="2220107" cy="619850"/>
        </a:xfrm>
        <a:prstGeom prst="rect">
          <a:avLst/>
        </a:prstGeom>
        <a:solidFill>
          <a:schemeClr val="accent2">
            <a:tint val="40000"/>
            <a:alpha val="90000"/>
            <a:hueOff val="3367362"/>
            <a:satOff val="-31116"/>
            <a:lumOff val="-3508"/>
            <a:alphaOff val="0"/>
          </a:schemeClr>
        </a:solidFill>
        <a:ln w="12700" cap="flat" cmpd="sng" algn="ctr">
          <a:solidFill>
            <a:schemeClr val="accent2">
              <a:tint val="40000"/>
              <a:alpha val="90000"/>
              <a:hueOff val="3367362"/>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Unsupervised</a:t>
          </a:r>
        </a:p>
      </dsp:txBody>
      <dsp:txXfrm>
        <a:off x="2223362" y="4806155"/>
        <a:ext cx="2220107" cy="619850"/>
      </dsp:txXfrm>
    </dsp:sp>
    <dsp:sp modelId="{802AD222-B83D-0C46-8EF6-4216D928D787}">
      <dsp:nvSpPr>
        <dsp:cNvPr id="0" name=""/>
        <dsp:cNvSpPr/>
      </dsp:nvSpPr>
      <dsp:spPr>
        <a:xfrm>
          <a:off x="4443470" y="4806155"/>
          <a:ext cx="2220107" cy="619850"/>
        </a:xfrm>
        <a:prstGeom prst="rect">
          <a:avLst/>
        </a:prstGeom>
        <a:solidFill>
          <a:schemeClr val="accent2">
            <a:tint val="40000"/>
            <a:alpha val="90000"/>
            <a:hueOff val="6734724"/>
            <a:satOff val="-62232"/>
            <a:lumOff val="-7015"/>
            <a:alphaOff val="0"/>
          </a:schemeClr>
        </a:solidFill>
        <a:ln w="12700" cap="flat" cmpd="sng" algn="ctr">
          <a:solidFill>
            <a:schemeClr val="accent2">
              <a:tint val="40000"/>
              <a:alpha val="90000"/>
              <a:hueOff val="6734724"/>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Semi-supervised</a:t>
          </a:r>
        </a:p>
      </dsp:txBody>
      <dsp:txXfrm>
        <a:off x="4443470" y="4806155"/>
        <a:ext cx="2220107" cy="619850"/>
      </dsp:txXfrm>
    </dsp:sp>
    <dsp:sp modelId="{EF1CF2DE-B9FE-0047-BC72-913151AA077C}">
      <dsp:nvSpPr>
        <dsp:cNvPr id="0" name=""/>
        <dsp:cNvSpPr/>
      </dsp:nvSpPr>
      <dsp:spPr>
        <a:xfrm rot="10800000">
          <a:off x="0" y="2053209"/>
          <a:ext cx="6666833" cy="2072457"/>
        </a:xfrm>
        <a:prstGeom prst="upArrowCallout">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API calls to Large Language Models</a:t>
          </a:r>
        </a:p>
      </dsp:txBody>
      <dsp:txXfrm rot="10800000">
        <a:off x="0" y="2053209"/>
        <a:ext cx="6666833" cy="1346620"/>
      </dsp:txXfrm>
    </dsp:sp>
    <dsp:sp modelId="{D198179D-428F-D54B-B03C-8F7F3C243EF8}">
      <dsp:nvSpPr>
        <dsp:cNvPr id="0" name=""/>
        <dsp:cNvSpPr/>
      </dsp:nvSpPr>
      <dsp:spPr>
        <a:xfrm rot="10800000">
          <a:off x="0" y="964"/>
          <a:ext cx="6666833" cy="2072457"/>
        </a:xfrm>
        <a:prstGeom prst="upArrowCallou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Basic “ChatBot” interfaces to Large Language Models</a:t>
          </a:r>
        </a:p>
      </dsp:txBody>
      <dsp:txXfrm rot="10800000">
        <a:off x="0" y="964"/>
        <a:ext cx="6666833" cy="1346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3EE11-B012-AE4C-9891-54EE67D8730E}">
      <dsp:nvSpPr>
        <dsp:cNvPr id="0" name=""/>
        <dsp:cNvSpPr/>
      </dsp:nvSpPr>
      <dsp:spPr>
        <a:xfrm>
          <a:off x="0" y="623299"/>
          <a:ext cx="6666833" cy="6388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Summarizing documents</a:t>
          </a:r>
        </a:p>
      </dsp:txBody>
      <dsp:txXfrm>
        <a:off x="31185" y="654484"/>
        <a:ext cx="6604463" cy="576450"/>
      </dsp:txXfrm>
    </dsp:sp>
    <dsp:sp modelId="{060013B6-4BEB-FB47-AD23-A81207A862A6}">
      <dsp:nvSpPr>
        <dsp:cNvPr id="0" name=""/>
        <dsp:cNvSpPr/>
      </dsp:nvSpPr>
      <dsp:spPr>
        <a:xfrm>
          <a:off x="0" y="1336999"/>
          <a:ext cx="6666833" cy="63882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Answering questions about documents</a:t>
          </a:r>
        </a:p>
      </dsp:txBody>
      <dsp:txXfrm>
        <a:off x="31185" y="1368184"/>
        <a:ext cx="6604463" cy="576450"/>
      </dsp:txXfrm>
    </dsp:sp>
    <dsp:sp modelId="{220A5BED-5F61-CA4B-96A3-BF99B0D980AF}">
      <dsp:nvSpPr>
        <dsp:cNvPr id="0" name=""/>
        <dsp:cNvSpPr/>
      </dsp:nvSpPr>
      <dsp:spPr>
        <a:xfrm>
          <a:off x="0" y="2050699"/>
          <a:ext cx="6666833" cy="63882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Generating code or doing basic data analysis</a:t>
          </a:r>
        </a:p>
      </dsp:txBody>
      <dsp:txXfrm>
        <a:off x="31185" y="2081884"/>
        <a:ext cx="6604463" cy="576450"/>
      </dsp:txXfrm>
    </dsp:sp>
    <dsp:sp modelId="{C90A83E8-EC70-8E40-B3E5-824E28304EFC}">
      <dsp:nvSpPr>
        <dsp:cNvPr id="0" name=""/>
        <dsp:cNvSpPr/>
      </dsp:nvSpPr>
      <dsp:spPr>
        <a:xfrm>
          <a:off x="0" y="2764400"/>
          <a:ext cx="6666833" cy="63882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Reformatting Data</a:t>
          </a:r>
        </a:p>
      </dsp:txBody>
      <dsp:txXfrm>
        <a:off x="31185" y="2795585"/>
        <a:ext cx="6604463" cy="576450"/>
      </dsp:txXfrm>
    </dsp:sp>
    <dsp:sp modelId="{E0F178C5-7278-0D43-AC9C-77B52D2CAE04}">
      <dsp:nvSpPr>
        <dsp:cNvPr id="0" name=""/>
        <dsp:cNvSpPr/>
      </dsp:nvSpPr>
      <dsp:spPr>
        <a:xfrm>
          <a:off x="0" y="3478100"/>
          <a:ext cx="6666833" cy="63882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Analyzing or characterizing images</a:t>
          </a:r>
        </a:p>
      </dsp:txBody>
      <dsp:txXfrm>
        <a:off x="31185" y="3509285"/>
        <a:ext cx="6604463" cy="576450"/>
      </dsp:txXfrm>
    </dsp:sp>
    <dsp:sp modelId="{04A53110-0AF3-8D4D-81DB-B539B8DEC8B7}">
      <dsp:nvSpPr>
        <dsp:cNvPr id="0" name=""/>
        <dsp:cNvSpPr/>
      </dsp:nvSpPr>
      <dsp:spPr>
        <a:xfrm>
          <a:off x="0" y="4191800"/>
          <a:ext cx="6666833" cy="63882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Logic and reasoning?</a:t>
          </a:r>
        </a:p>
      </dsp:txBody>
      <dsp:txXfrm>
        <a:off x="31185" y="4222985"/>
        <a:ext cx="6604463" cy="576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7F73-25E4-3248-8F32-B0812605858C}">
      <dsp:nvSpPr>
        <dsp:cNvPr id="0" name=""/>
        <dsp:cNvSpPr/>
      </dsp:nvSpPr>
      <dsp:spPr>
        <a:xfrm>
          <a:off x="3201" y="318495"/>
          <a:ext cx="2539866" cy="355581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a:t>Summarizing documents – ChatGPT (OpenAI)</a:t>
          </a:r>
        </a:p>
      </dsp:txBody>
      <dsp:txXfrm>
        <a:off x="3201" y="1669704"/>
        <a:ext cx="2539866" cy="2133487"/>
      </dsp:txXfrm>
    </dsp:sp>
    <dsp:sp modelId="{5A6FD28B-7E0E-684C-8B24-583DED96703B}">
      <dsp:nvSpPr>
        <dsp:cNvPr id="0" name=""/>
        <dsp:cNvSpPr/>
      </dsp:nvSpPr>
      <dsp:spPr>
        <a:xfrm>
          <a:off x="739762" y="674077"/>
          <a:ext cx="1066743" cy="106674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5983" y="830298"/>
        <a:ext cx="754301" cy="754301"/>
      </dsp:txXfrm>
    </dsp:sp>
    <dsp:sp modelId="{CC5CF62D-D94A-A543-8C3F-E78485E6689E}">
      <dsp:nvSpPr>
        <dsp:cNvPr id="0" name=""/>
        <dsp:cNvSpPr/>
      </dsp:nvSpPr>
      <dsp:spPr>
        <a:xfrm>
          <a:off x="3201" y="3874237"/>
          <a:ext cx="2539866" cy="72"/>
        </a:xfrm>
        <a:prstGeom prst="rect">
          <a:avLst/>
        </a:prstGeom>
        <a:solidFill>
          <a:schemeClr val="accent2">
            <a:hueOff val="920516"/>
            <a:satOff val="-2642"/>
            <a:lumOff val="-4230"/>
            <a:alphaOff val="0"/>
          </a:schemeClr>
        </a:solidFill>
        <a:ln w="19050" cap="flat" cmpd="sng" algn="ctr">
          <a:solidFill>
            <a:schemeClr val="accent2">
              <a:hueOff val="920516"/>
              <a:satOff val="-2642"/>
              <a:lumOff val="-4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87BF7-4115-3E4A-A7DC-B9F31B8F0FC4}">
      <dsp:nvSpPr>
        <dsp:cNvPr id="0" name=""/>
        <dsp:cNvSpPr/>
      </dsp:nvSpPr>
      <dsp:spPr>
        <a:xfrm>
          <a:off x="2797054" y="318495"/>
          <a:ext cx="2539866" cy="3555813"/>
        </a:xfrm>
        <a:prstGeom prst="rect">
          <a:avLst/>
        </a:prstGeom>
        <a:solidFill>
          <a:schemeClr val="accent2">
            <a:tint val="40000"/>
            <a:alpha val="90000"/>
            <a:hueOff val="2244908"/>
            <a:satOff val="-20744"/>
            <a:lumOff val="-2338"/>
            <a:alphaOff val="0"/>
          </a:schemeClr>
        </a:solidFill>
        <a:ln w="19050" cap="flat" cmpd="sng" algn="ctr">
          <a:solidFill>
            <a:schemeClr val="accent2">
              <a:tint val="40000"/>
              <a:alpha val="90000"/>
              <a:hueOff val="2244908"/>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a:t>Querying Documents – NotebookLM (Google)</a:t>
          </a:r>
        </a:p>
      </dsp:txBody>
      <dsp:txXfrm>
        <a:off x="2797054" y="1669704"/>
        <a:ext cx="2539866" cy="2133487"/>
      </dsp:txXfrm>
    </dsp:sp>
    <dsp:sp modelId="{EBB66F13-BD2F-F844-ADF5-20031E233EFA}">
      <dsp:nvSpPr>
        <dsp:cNvPr id="0" name=""/>
        <dsp:cNvSpPr/>
      </dsp:nvSpPr>
      <dsp:spPr>
        <a:xfrm>
          <a:off x="3533615" y="674077"/>
          <a:ext cx="1066743" cy="1066743"/>
        </a:xfrm>
        <a:prstGeom prst="ellipse">
          <a:avLst/>
        </a:prstGeom>
        <a:solidFill>
          <a:schemeClr val="accent2">
            <a:hueOff val="1841032"/>
            <a:satOff val="-5284"/>
            <a:lumOff val="-8460"/>
            <a:alphaOff val="0"/>
          </a:schemeClr>
        </a:solidFill>
        <a:ln w="19050" cap="flat" cmpd="sng" algn="ctr">
          <a:solidFill>
            <a:schemeClr val="accent2">
              <a:hueOff val="1841032"/>
              <a:satOff val="-5284"/>
              <a:lumOff val="-84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830298"/>
        <a:ext cx="754301" cy="754301"/>
      </dsp:txXfrm>
    </dsp:sp>
    <dsp:sp modelId="{AB77D697-15A6-C744-953F-672774EB896E}">
      <dsp:nvSpPr>
        <dsp:cNvPr id="0" name=""/>
        <dsp:cNvSpPr/>
      </dsp:nvSpPr>
      <dsp:spPr>
        <a:xfrm>
          <a:off x="2797054" y="3874237"/>
          <a:ext cx="2539866" cy="72"/>
        </a:xfrm>
        <a:prstGeom prst="rect">
          <a:avLst/>
        </a:prstGeom>
        <a:solidFill>
          <a:schemeClr val="accent2">
            <a:hueOff val="2761548"/>
            <a:satOff val="-7926"/>
            <a:lumOff val="-12690"/>
            <a:alphaOff val="0"/>
          </a:schemeClr>
        </a:solidFill>
        <a:ln w="19050" cap="flat" cmpd="sng" algn="ctr">
          <a:solidFill>
            <a:schemeClr val="accent2">
              <a:hueOff val="2761548"/>
              <a:satOff val="-7926"/>
              <a:lumOff val="-12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A6195-1D28-7D4E-B9F3-6F7F205835AF}">
      <dsp:nvSpPr>
        <dsp:cNvPr id="0" name=""/>
        <dsp:cNvSpPr/>
      </dsp:nvSpPr>
      <dsp:spPr>
        <a:xfrm>
          <a:off x="5590907" y="318495"/>
          <a:ext cx="2539866" cy="3555813"/>
        </a:xfrm>
        <a:prstGeom prst="rect">
          <a:avLst/>
        </a:prstGeom>
        <a:solidFill>
          <a:schemeClr val="accent2">
            <a:tint val="40000"/>
            <a:alpha val="90000"/>
            <a:hueOff val="4489816"/>
            <a:satOff val="-41488"/>
            <a:lumOff val="-4677"/>
            <a:alphaOff val="0"/>
          </a:schemeClr>
        </a:solidFill>
        <a:ln w="19050" cap="flat" cmpd="sng" algn="ctr">
          <a:solidFill>
            <a:schemeClr val="accent2">
              <a:tint val="40000"/>
              <a:alpha val="90000"/>
              <a:hueOff val="4489816"/>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dirty="0"/>
            <a:t>Generating Code – Claude 3.5 (Anthropic)</a:t>
          </a:r>
        </a:p>
      </dsp:txBody>
      <dsp:txXfrm>
        <a:off x="5590907" y="1669704"/>
        <a:ext cx="2539866" cy="2133487"/>
      </dsp:txXfrm>
    </dsp:sp>
    <dsp:sp modelId="{1632117A-1FDD-DE4E-B2AD-4DD97C71128F}">
      <dsp:nvSpPr>
        <dsp:cNvPr id="0" name=""/>
        <dsp:cNvSpPr/>
      </dsp:nvSpPr>
      <dsp:spPr>
        <a:xfrm>
          <a:off x="6327469" y="674077"/>
          <a:ext cx="1066743" cy="1066743"/>
        </a:xfrm>
        <a:prstGeom prst="ellipse">
          <a:avLst/>
        </a:prstGeom>
        <a:solidFill>
          <a:schemeClr val="accent2">
            <a:hueOff val="3682064"/>
            <a:satOff val="-10567"/>
            <a:lumOff val="-16919"/>
            <a:alphaOff val="0"/>
          </a:schemeClr>
        </a:solidFill>
        <a:ln w="19050" cap="flat" cmpd="sng" algn="ctr">
          <a:solidFill>
            <a:schemeClr val="accent2">
              <a:hueOff val="3682064"/>
              <a:satOff val="-10567"/>
              <a:lumOff val="-169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830298"/>
        <a:ext cx="754301" cy="754301"/>
      </dsp:txXfrm>
    </dsp:sp>
    <dsp:sp modelId="{43C64206-E319-4D45-8158-2614E3032634}">
      <dsp:nvSpPr>
        <dsp:cNvPr id="0" name=""/>
        <dsp:cNvSpPr/>
      </dsp:nvSpPr>
      <dsp:spPr>
        <a:xfrm>
          <a:off x="5590907" y="3874237"/>
          <a:ext cx="2539866" cy="72"/>
        </a:xfrm>
        <a:prstGeom prst="rect">
          <a:avLst/>
        </a:prstGeom>
        <a:solidFill>
          <a:schemeClr val="accent2">
            <a:hueOff val="4602580"/>
            <a:satOff val="-13209"/>
            <a:lumOff val="-21149"/>
            <a:alphaOff val="0"/>
          </a:schemeClr>
        </a:solidFill>
        <a:ln w="19050" cap="flat" cmpd="sng" algn="ctr">
          <a:solidFill>
            <a:schemeClr val="accent2">
              <a:hueOff val="4602580"/>
              <a:satOff val="-13209"/>
              <a:lumOff val="-21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CB6BC-68DD-BC46-A657-5B45FAA433C9}">
      <dsp:nvSpPr>
        <dsp:cNvPr id="0" name=""/>
        <dsp:cNvSpPr/>
      </dsp:nvSpPr>
      <dsp:spPr>
        <a:xfrm>
          <a:off x="8384760" y="318495"/>
          <a:ext cx="2539866" cy="3555813"/>
        </a:xfrm>
        <a:prstGeom prst="rect">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dirty="0"/>
            <a:t>Reformatting Data (OpenAI)</a:t>
          </a:r>
        </a:p>
      </dsp:txBody>
      <dsp:txXfrm>
        <a:off x="8384760" y="1669704"/>
        <a:ext cx="2539866" cy="2133487"/>
      </dsp:txXfrm>
    </dsp:sp>
    <dsp:sp modelId="{1B9DBD5B-436F-C34F-A5B9-F72B7271B603}">
      <dsp:nvSpPr>
        <dsp:cNvPr id="0" name=""/>
        <dsp:cNvSpPr/>
      </dsp:nvSpPr>
      <dsp:spPr>
        <a:xfrm>
          <a:off x="9121322" y="674077"/>
          <a:ext cx="1066743" cy="1066743"/>
        </a:xfrm>
        <a:prstGeom prst="ellipse">
          <a:avLst/>
        </a:prstGeom>
        <a:solidFill>
          <a:schemeClr val="accent2">
            <a:hueOff val="5523096"/>
            <a:satOff val="-15851"/>
            <a:lumOff val="-25379"/>
            <a:alphaOff val="0"/>
          </a:schemeClr>
        </a:solidFill>
        <a:ln w="19050" cap="flat" cmpd="sng" algn="ctr">
          <a:solidFill>
            <a:schemeClr val="accent2">
              <a:hueOff val="5523096"/>
              <a:satOff val="-15851"/>
              <a:lumOff val="-25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830298"/>
        <a:ext cx="754301" cy="754301"/>
      </dsp:txXfrm>
    </dsp:sp>
    <dsp:sp modelId="{AA55C504-F90D-C547-BC74-0DCCDB30E9B6}">
      <dsp:nvSpPr>
        <dsp:cNvPr id="0" name=""/>
        <dsp:cNvSpPr/>
      </dsp:nvSpPr>
      <dsp:spPr>
        <a:xfrm>
          <a:off x="8384760" y="3874237"/>
          <a:ext cx="2539866" cy="72"/>
        </a:xfrm>
        <a:prstGeom prst="rect">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B150F-A729-400A-8E3B-66AF811C4E55}"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3454A-F831-41F8-9FA1-D23F9ABC3E0E}" type="slidenum">
              <a:rPr lang="en-US" smtClean="0"/>
              <a:t>‹#›</a:t>
            </a:fld>
            <a:endParaRPr lang="en-US"/>
          </a:p>
        </p:txBody>
      </p:sp>
    </p:spTree>
    <p:extLst>
      <p:ext uri="{BB962C8B-B14F-4D97-AF65-F5344CB8AC3E}">
        <p14:creationId xmlns:p14="http://schemas.microsoft.com/office/powerpoint/2010/main" val="409833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3454A-F831-41F8-9FA1-D23F9ABC3E0E}" type="slidenum">
              <a:rPr lang="en-US" smtClean="0"/>
              <a:t>29</a:t>
            </a:fld>
            <a:endParaRPr lang="en-US"/>
          </a:p>
        </p:txBody>
      </p:sp>
    </p:spTree>
    <p:extLst>
      <p:ext uri="{BB962C8B-B14F-4D97-AF65-F5344CB8AC3E}">
        <p14:creationId xmlns:p14="http://schemas.microsoft.com/office/powerpoint/2010/main" val="355917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4CA8-FEBA-635B-5877-2E04F564C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208C46-DBE1-C8E3-6B95-F8D05C4A1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3C3A6-6919-C4BC-D764-A7C7D337E04F}"/>
              </a:ext>
            </a:extLst>
          </p:cNvPr>
          <p:cNvSpPr>
            <a:spLocks noGrp="1"/>
          </p:cNvSpPr>
          <p:nvPr>
            <p:ph type="dt" sz="half" idx="10"/>
          </p:nvPr>
        </p:nvSpPr>
        <p:spPr/>
        <p:txBody>
          <a:bodyPr/>
          <a:lstStyle/>
          <a:p>
            <a:fld id="{9EF4B8B5-74D0-4773-9FE9-BB4370F0674E}" type="datetime1">
              <a:rPr lang="en-US" smtClean="0"/>
              <a:t>11/10/24</a:t>
            </a:fld>
            <a:endParaRPr lang="en-US"/>
          </a:p>
        </p:txBody>
      </p:sp>
      <p:sp>
        <p:nvSpPr>
          <p:cNvPr id="5" name="Footer Placeholder 4">
            <a:extLst>
              <a:ext uri="{FF2B5EF4-FFF2-40B4-BE49-F238E27FC236}">
                <a16:creationId xmlns:a16="http://schemas.microsoft.com/office/drawing/2014/main" id="{52D4FB9D-0E42-3860-2434-126A18A54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B7E09-C574-1415-5FA5-4A987E0D190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50780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0A46-85CE-B023-2E44-AAC6ABF33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73C79-E66B-B1CF-94AA-3A7514AFCC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E9143-9B64-C37B-5AF2-8C78836C3AE9}"/>
              </a:ext>
            </a:extLst>
          </p:cNvPr>
          <p:cNvSpPr>
            <a:spLocks noGrp="1"/>
          </p:cNvSpPr>
          <p:nvPr>
            <p:ph type="dt" sz="half" idx="10"/>
          </p:nvPr>
        </p:nvSpPr>
        <p:spPr/>
        <p:txBody>
          <a:bodyPr/>
          <a:lstStyle/>
          <a:p>
            <a:fld id="{7FFDEB31-88CE-4EAE-B643-794D4005A9E4}" type="datetime1">
              <a:rPr lang="en-US" smtClean="0"/>
              <a:t>11/10/24</a:t>
            </a:fld>
            <a:endParaRPr lang="en-US"/>
          </a:p>
        </p:txBody>
      </p:sp>
      <p:sp>
        <p:nvSpPr>
          <p:cNvPr id="5" name="Footer Placeholder 4">
            <a:extLst>
              <a:ext uri="{FF2B5EF4-FFF2-40B4-BE49-F238E27FC236}">
                <a16:creationId xmlns:a16="http://schemas.microsoft.com/office/drawing/2014/main" id="{F878F50B-F27A-6BE6-C8C9-77931CD22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16142-70CE-61FD-1F09-D3F6A3F0D82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265773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D1209-96E3-4E2F-05D0-4B5D9A8471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CB4F0-3723-5FFD-2F9F-37F0EA5C8D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2F54-6F5D-6E07-3067-F12F5B8067DA}"/>
              </a:ext>
            </a:extLst>
          </p:cNvPr>
          <p:cNvSpPr>
            <a:spLocks noGrp="1"/>
          </p:cNvSpPr>
          <p:nvPr>
            <p:ph type="dt" sz="half" idx="10"/>
          </p:nvPr>
        </p:nvSpPr>
        <p:spPr/>
        <p:txBody>
          <a:bodyPr/>
          <a:lstStyle/>
          <a:p>
            <a:fld id="{B7511008-BB18-49A7-BBE9-B993F86BADAB}" type="datetime1">
              <a:rPr lang="en-US" smtClean="0"/>
              <a:t>11/10/24</a:t>
            </a:fld>
            <a:endParaRPr lang="en-US"/>
          </a:p>
        </p:txBody>
      </p:sp>
      <p:sp>
        <p:nvSpPr>
          <p:cNvPr id="5" name="Footer Placeholder 4">
            <a:extLst>
              <a:ext uri="{FF2B5EF4-FFF2-40B4-BE49-F238E27FC236}">
                <a16:creationId xmlns:a16="http://schemas.microsoft.com/office/drawing/2014/main" id="{C044F51F-5604-E14E-0EEF-E75E030DF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0982-771D-A569-9094-D19F6EAA15D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71618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421F-B48B-957E-439A-CD715BEE9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26DB99-9661-F8AE-7806-D633E4E90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ECF6C-C6AC-518F-4D79-7F380B2F8919}"/>
              </a:ext>
            </a:extLst>
          </p:cNvPr>
          <p:cNvSpPr>
            <a:spLocks noGrp="1"/>
          </p:cNvSpPr>
          <p:nvPr>
            <p:ph type="dt" sz="half" idx="10"/>
          </p:nvPr>
        </p:nvSpPr>
        <p:spPr/>
        <p:txBody>
          <a:bodyPr/>
          <a:lstStyle/>
          <a:p>
            <a:fld id="{8022FB73-AF0D-403D-844F-21A873418E49}" type="datetime1">
              <a:rPr lang="en-US" smtClean="0"/>
              <a:t>11/10/24</a:t>
            </a:fld>
            <a:endParaRPr lang="en-US"/>
          </a:p>
        </p:txBody>
      </p:sp>
      <p:sp>
        <p:nvSpPr>
          <p:cNvPr id="5" name="Footer Placeholder 4">
            <a:extLst>
              <a:ext uri="{FF2B5EF4-FFF2-40B4-BE49-F238E27FC236}">
                <a16:creationId xmlns:a16="http://schemas.microsoft.com/office/drawing/2014/main" id="{0A154986-1E54-AA71-95BA-ECCE93A65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2B4F0-0852-622A-D50B-29CF83B3216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55787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8137-5623-FC82-B2AB-973CDFF01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E2D8C6-1D27-D98C-B6BA-F6C93908F7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77D543-FD94-EB8A-AD0E-8EA0315D2040}"/>
              </a:ext>
            </a:extLst>
          </p:cNvPr>
          <p:cNvSpPr>
            <a:spLocks noGrp="1"/>
          </p:cNvSpPr>
          <p:nvPr>
            <p:ph type="dt" sz="half" idx="10"/>
          </p:nvPr>
        </p:nvSpPr>
        <p:spPr/>
        <p:txBody>
          <a:bodyPr/>
          <a:lstStyle/>
          <a:p>
            <a:fld id="{BAF1CC8C-3A98-4A35-9D44-728C758D2FBC}" type="datetime1">
              <a:rPr lang="en-US" smtClean="0"/>
              <a:t>11/10/24</a:t>
            </a:fld>
            <a:endParaRPr lang="en-US"/>
          </a:p>
        </p:txBody>
      </p:sp>
      <p:sp>
        <p:nvSpPr>
          <p:cNvPr id="5" name="Footer Placeholder 4">
            <a:extLst>
              <a:ext uri="{FF2B5EF4-FFF2-40B4-BE49-F238E27FC236}">
                <a16:creationId xmlns:a16="http://schemas.microsoft.com/office/drawing/2014/main" id="{EA0C0CAB-4BB7-3348-4EA8-C626B276D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7BB05-D108-56AD-B0E4-589B6E4EB26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411310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236A-DC32-E5E9-7585-413FCA6E1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7D60-136E-960B-62A9-EEE16F84DC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243B0-8370-A7CC-290B-37F1FC0AF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6894A7-1D9D-6FB6-A57C-112814F82359}"/>
              </a:ext>
            </a:extLst>
          </p:cNvPr>
          <p:cNvSpPr>
            <a:spLocks noGrp="1"/>
          </p:cNvSpPr>
          <p:nvPr>
            <p:ph type="dt" sz="half" idx="10"/>
          </p:nvPr>
        </p:nvSpPr>
        <p:spPr/>
        <p:txBody>
          <a:bodyPr/>
          <a:lstStyle/>
          <a:p>
            <a:fld id="{0A85F15A-3717-4DC3-8521-EA25C96000C4}" type="datetime1">
              <a:rPr lang="en-US" smtClean="0"/>
              <a:t>11/10/24</a:t>
            </a:fld>
            <a:endParaRPr lang="en-US"/>
          </a:p>
        </p:txBody>
      </p:sp>
      <p:sp>
        <p:nvSpPr>
          <p:cNvPr id="6" name="Footer Placeholder 5">
            <a:extLst>
              <a:ext uri="{FF2B5EF4-FFF2-40B4-BE49-F238E27FC236}">
                <a16:creationId xmlns:a16="http://schemas.microsoft.com/office/drawing/2014/main" id="{2C2C603C-FCF5-6A07-B89D-64FE5D49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28A84-30C2-BF97-612F-A114601AE84B}"/>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25329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F507-EF73-CC79-F115-B195FC3389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1CB806-57B5-7929-0950-A9912555A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ADA11B-8ABF-46BD-E502-E2BCB5302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A4142-E929-64F4-1DFB-5F87E27A5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B0CF3-3148-C629-85A9-925B434EE1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23B9D-CC83-B486-4A91-C3516768C06A}"/>
              </a:ext>
            </a:extLst>
          </p:cNvPr>
          <p:cNvSpPr>
            <a:spLocks noGrp="1"/>
          </p:cNvSpPr>
          <p:nvPr>
            <p:ph type="dt" sz="half" idx="10"/>
          </p:nvPr>
        </p:nvSpPr>
        <p:spPr/>
        <p:txBody>
          <a:bodyPr/>
          <a:lstStyle/>
          <a:p>
            <a:fld id="{FE25E6A5-47B1-4388-88C8-5A366108A25B}" type="datetime1">
              <a:rPr lang="en-US" smtClean="0"/>
              <a:t>11/10/24</a:t>
            </a:fld>
            <a:endParaRPr lang="en-US"/>
          </a:p>
        </p:txBody>
      </p:sp>
      <p:sp>
        <p:nvSpPr>
          <p:cNvPr id="8" name="Footer Placeholder 7">
            <a:extLst>
              <a:ext uri="{FF2B5EF4-FFF2-40B4-BE49-F238E27FC236}">
                <a16:creationId xmlns:a16="http://schemas.microsoft.com/office/drawing/2014/main" id="{B9A76A84-41AE-AE74-CA5B-6762D43EC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F6529-CD88-5E81-AB58-A8A326F6D17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17542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1AC8-B9D2-5037-80F5-B1F78B4103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D51EDC-F43D-60F9-51D6-E8E18FB9D2A0}"/>
              </a:ext>
            </a:extLst>
          </p:cNvPr>
          <p:cNvSpPr>
            <a:spLocks noGrp="1"/>
          </p:cNvSpPr>
          <p:nvPr>
            <p:ph type="dt" sz="half" idx="10"/>
          </p:nvPr>
        </p:nvSpPr>
        <p:spPr/>
        <p:txBody>
          <a:bodyPr/>
          <a:lstStyle/>
          <a:p>
            <a:fld id="{E643D54B-EBB0-4A92-9B7A-644A773A5CD3}" type="datetime1">
              <a:rPr lang="en-US" smtClean="0"/>
              <a:t>11/10/24</a:t>
            </a:fld>
            <a:endParaRPr lang="en-US"/>
          </a:p>
        </p:txBody>
      </p:sp>
      <p:sp>
        <p:nvSpPr>
          <p:cNvPr id="4" name="Footer Placeholder 3">
            <a:extLst>
              <a:ext uri="{FF2B5EF4-FFF2-40B4-BE49-F238E27FC236}">
                <a16:creationId xmlns:a16="http://schemas.microsoft.com/office/drawing/2014/main" id="{AF82648F-99B0-9458-4268-55FE7CEDD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8AC4EC-FF96-475A-311A-C40BDF9AD054}"/>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9211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87A61-80D6-ED23-F8AA-8F1CC8CB4A57}"/>
              </a:ext>
            </a:extLst>
          </p:cNvPr>
          <p:cNvSpPr>
            <a:spLocks noGrp="1"/>
          </p:cNvSpPr>
          <p:nvPr>
            <p:ph type="dt" sz="half" idx="10"/>
          </p:nvPr>
        </p:nvSpPr>
        <p:spPr/>
        <p:txBody>
          <a:bodyPr/>
          <a:lstStyle/>
          <a:p>
            <a:fld id="{AE211277-5DAF-4B1F-86B2-4FAFCBC61F76}" type="datetime1">
              <a:rPr lang="en-US" smtClean="0"/>
              <a:t>11/10/24</a:t>
            </a:fld>
            <a:endParaRPr lang="en-US"/>
          </a:p>
        </p:txBody>
      </p:sp>
      <p:sp>
        <p:nvSpPr>
          <p:cNvPr id="3" name="Footer Placeholder 2">
            <a:extLst>
              <a:ext uri="{FF2B5EF4-FFF2-40B4-BE49-F238E27FC236}">
                <a16:creationId xmlns:a16="http://schemas.microsoft.com/office/drawing/2014/main" id="{EAFA7544-BF97-59D3-6698-56E14E9490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419069-413E-531C-23BE-FFDE3FFE8BB5}"/>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83107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5A60-B8E7-C1E1-B7CF-BFA0F3933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238CB6-72D8-3AF1-1A2F-5236758EF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8AC6-332F-5863-3CF8-2845CF2F9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3FD83-9A73-B6B1-6124-8794F9B2A3CF}"/>
              </a:ext>
            </a:extLst>
          </p:cNvPr>
          <p:cNvSpPr>
            <a:spLocks noGrp="1"/>
          </p:cNvSpPr>
          <p:nvPr>
            <p:ph type="dt" sz="half" idx="10"/>
          </p:nvPr>
        </p:nvSpPr>
        <p:spPr/>
        <p:txBody>
          <a:bodyPr/>
          <a:lstStyle/>
          <a:p>
            <a:fld id="{B7C95144-31A5-44C5-8674-E93AC1CE1BA2}" type="datetime1">
              <a:rPr lang="en-US" smtClean="0"/>
              <a:t>11/10/24</a:t>
            </a:fld>
            <a:endParaRPr lang="en-US"/>
          </a:p>
        </p:txBody>
      </p:sp>
      <p:sp>
        <p:nvSpPr>
          <p:cNvPr id="6" name="Footer Placeholder 5">
            <a:extLst>
              <a:ext uri="{FF2B5EF4-FFF2-40B4-BE49-F238E27FC236}">
                <a16:creationId xmlns:a16="http://schemas.microsoft.com/office/drawing/2014/main" id="{5F7613DD-0CA5-3A8A-3E28-DEB7300F9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A9019-F775-DB92-18B0-067F60CFD148}"/>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65186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9E6A-7EB8-98E2-3EEC-9E284F6B2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B82703-710D-9E5E-BF58-A205326F4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1D299B-7543-1262-B801-E1FD0FDA0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4A0D2-700D-7011-9B11-C1C5A6306BD7}"/>
              </a:ext>
            </a:extLst>
          </p:cNvPr>
          <p:cNvSpPr>
            <a:spLocks noGrp="1"/>
          </p:cNvSpPr>
          <p:nvPr>
            <p:ph type="dt" sz="half" idx="10"/>
          </p:nvPr>
        </p:nvSpPr>
        <p:spPr/>
        <p:txBody>
          <a:bodyPr/>
          <a:lstStyle/>
          <a:p>
            <a:fld id="{4CB7FEDF-0309-4AD5-8935-B92D6E53B6CC}" type="datetime1">
              <a:rPr lang="en-US" smtClean="0"/>
              <a:t>11/10/24</a:t>
            </a:fld>
            <a:endParaRPr lang="en-US"/>
          </a:p>
        </p:txBody>
      </p:sp>
      <p:sp>
        <p:nvSpPr>
          <p:cNvPr id="6" name="Footer Placeholder 5">
            <a:extLst>
              <a:ext uri="{FF2B5EF4-FFF2-40B4-BE49-F238E27FC236}">
                <a16:creationId xmlns:a16="http://schemas.microsoft.com/office/drawing/2014/main" id="{FBF348DE-A905-11C5-1291-AFC4B6312E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A6E0D-7741-39E1-4FD3-A6A666A816AD}"/>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39902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599EA-72E0-785C-C202-80FEF6D2F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BD2066-070C-F3D7-68AC-F4C0AC2BD1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F7D73-0FCF-AE84-469F-147F1759A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DE9775-BBD2-46BA-85F0-1B1398AE700C}" type="datetime1">
              <a:rPr lang="en-US" smtClean="0"/>
              <a:t>11/10/24</a:t>
            </a:fld>
            <a:endParaRPr lang="en-US"/>
          </a:p>
        </p:txBody>
      </p:sp>
      <p:sp>
        <p:nvSpPr>
          <p:cNvPr id="5" name="Footer Placeholder 4">
            <a:extLst>
              <a:ext uri="{FF2B5EF4-FFF2-40B4-BE49-F238E27FC236}">
                <a16:creationId xmlns:a16="http://schemas.microsoft.com/office/drawing/2014/main" id="{D9843C57-FC87-CCF1-CC70-28DF39737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C2DBEC-666C-6132-D159-FCB9F1922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762944-E8C6-4787-8CEB-9EE3E0754383}" type="slidenum">
              <a:rPr lang="en-US" smtClean="0"/>
              <a:t>‹#›</a:t>
            </a:fld>
            <a:endParaRPr lang="en-US"/>
          </a:p>
        </p:txBody>
      </p:sp>
    </p:spTree>
    <p:extLst>
      <p:ext uri="{BB962C8B-B14F-4D97-AF65-F5344CB8AC3E}">
        <p14:creationId xmlns:p14="http://schemas.microsoft.com/office/powerpoint/2010/main" val="3712333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shepperd/gpt-2/tree/finetuning/sr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AC6D-DF13-B5EC-6A76-5349440EB062}"/>
              </a:ext>
            </a:extLst>
          </p:cNvPr>
          <p:cNvSpPr>
            <a:spLocks noGrp="1"/>
          </p:cNvSpPr>
          <p:nvPr>
            <p:ph type="ctrTitle"/>
          </p:nvPr>
        </p:nvSpPr>
        <p:spPr>
          <a:xfrm>
            <a:off x="1445622" y="469220"/>
            <a:ext cx="9144000" cy="2387600"/>
          </a:xfrm>
        </p:spPr>
        <p:txBody>
          <a:bodyPr>
            <a:normAutofit/>
          </a:bodyPr>
          <a:lstStyle/>
          <a:p>
            <a:r>
              <a:rPr lang="en-US" sz="4000" dirty="0"/>
              <a:t>Using AI in Research:  Modes, Use Cases, Ethics, and the Future</a:t>
            </a:r>
          </a:p>
        </p:txBody>
      </p:sp>
      <p:sp>
        <p:nvSpPr>
          <p:cNvPr id="3" name="Subtitle 2">
            <a:extLst>
              <a:ext uri="{FF2B5EF4-FFF2-40B4-BE49-F238E27FC236}">
                <a16:creationId xmlns:a16="http://schemas.microsoft.com/office/drawing/2014/main" id="{5E8D3160-73F8-1E90-DB8C-8F5B135AD6D5}"/>
              </a:ext>
            </a:extLst>
          </p:cNvPr>
          <p:cNvSpPr>
            <a:spLocks noGrp="1"/>
          </p:cNvSpPr>
          <p:nvPr>
            <p:ph type="subTitle" idx="1"/>
          </p:nvPr>
        </p:nvSpPr>
        <p:spPr>
          <a:xfrm>
            <a:off x="1524000" y="3497952"/>
            <a:ext cx="9144000" cy="1655762"/>
          </a:xfrm>
        </p:spPr>
        <p:txBody>
          <a:bodyPr/>
          <a:lstStyle/>
          <a:p>
            <a:r>
              <a:rPr lang="en-US" dirty="0"/>
              <a:t>John Wallin</a:t>
            </a:r>
          </a:p>
          <a:p>
            <a:r>
              <a:rPr lang="en-US" dirty="0"/>
              <a:t>Director of the Computational and Data Science PhD Program </a:t>
            </a:r>
          </a:p>
          <a:p>
            <a:r>
              <a:rPr lang="en-US" dirty="0"/>
              <a:t>Middle Tennessee State University</a:t>
            </a:r>
          </a:p>
        </p:txBody>
      </p:sp>
      <p:pic>
        <p:nvPicPr>
          <p:cNvPr id="4" name="terminator-2-short-intro-theme-(4k)-made-with-Voicemod">
            <a:hlinkClick r:id="" action="ppaction://media"/>
            <a:extLst>
              <a:ext uri="{FF2B5EF4-FFF2-40B4-BE49-F238E27FC236}">
                <a16:creationId xmlns:a16="http://schemas.microsoft.com/office/drawing/2014/main" id="{5F978064-09D1-F511-0547-79DF85ED8A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89622" y="4951262"/>
            <a:ext cx="406400" cy="406400"/>
          </a:xfrm>
          <a:prstGeom prst="rect">
            <a:avLst/>
          </a:prstGeom>
        </p:spPr>
      </p:pic>
      <p:sp>
        <p:nvSpPr>
          <p:cNvPr id="5" name="Slide Number Placeholder 4">
            <a:extLst>
              <a:ext uri="{FF2B5EF4-FFF2-40B4-BE49-F238E27FC236}">
                <a16:creationId xmlns:a16="http://schemas.microsoft.com/office/drawing/2014/main" id="{328464E3-820E-C242-6451-AE4595C7714F}"/>
              </a:ext>
            </a:extLst>
          </p:cNvPr>
          <p:cNvSpPr>
            <a:spLocks noGrp="1"/>
          </p:cNvSpPr>
          <p:nvPr>
            <p:ph type="sldNum" sz="quarter" idx="12"/>
          </p:nvPr>
        </p:nvSpPr>
        <p:spPr/>
        <p:txBody>
          <a:bodyPr/>
          <a:lstStyle/>
          <a:p>
            <a:fld id="{55762944-E8C6-4787-8CEB-9EE3E0754383}" type="slidenum">
              <a:rPr lang="en-US" smtClean="0"/>
              <a:t>1</a:t>
            </a:fld>
            <a:endParaRPr lang="en-US"/>
          </a:p>
        </p:txBody>
      </p:sp>
    </p:spTree>
    <p:extLst>
      <p:ext uri="{BB962C8B-B14F-4D97-AF65-F5344CB8AC3E}">
        <p14:creationId xmlns:p14="http://schemas.microsoft.com/office/powerpoint/2010/main" val="2076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E2DA-8409-8084-7C02-5B8204CC6ACB}"/>
              </a:ext>
            </a:extLst>
          </p:cNvPr>
          <p:cNvSpPr>
            <a:spLocks noGrp="1"/>
          </p:cNvSpPr>
          <p:nvPr>
            <p:ph type="title"/>
          </p:nvPr>
        </p:nvSpPr>
        <p:spPr/>
        <p:txBody>
          <a:bodyPr/>
          <a:lstStyle/>
          <a:p>
            <a:r>
              <a:rPr lang="en-US" dirty="0"/>
              <a:t>GPQA Diamond</a:t>
            </a:r>
          </a:p>
        </p:txBody>
      </p:sp>
      <p:sp>
        <p:nvSpPr>
          <p:cNvPr id="3" name="Content Placeholder 2">
            <a:extLst>
              <a:ext uri="{FF2B5EF4-FFF2-40B4-BE49-F238E27FC236}">
                <a16:creationId xmlns:a16="http://schemas.microsoft.com/office/drawing/2014/main" id="{E559FDF2-FE82-BE35-F8EA-FEC8F333DF5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1DD9EF-D024-1F34-F84B-3811E758F7F3}"/>
              </a:ext>
            </a:extLst>
          </p:cNvPr>
          <p:cNvSpPr>
            <a:spLocks noGrp="1"/>
          </p:cNvSpPr>
          <p:nvPr>
            <p:ph type="sldNum" sz="quarter" idx="12"/>
          </p:nvPr>
        </p:nvSpPr>
        <p:spPr/>
        <p:txBody>
          <a:bodyPr/>
          <a:lstStyle/>
          <a:p>
            <a:fld id="{55762944-E8C6-4787-8CEB-9EE3E0754383}" type="slidenum">
              <a:rPr lang="en-US" smtClean="0"/>
              <a:t>10</a:t>
            </a:fld>
            <a:endParaRPr lang="en-US"/>
          </a:p>
        </p:txBody>
      </p:sp>
      <p:pic>
        <p:nvPicPr>
          <p:cNvPr id="6" name="Picture 5">
            <a:extLst>
              <a:ext uri="{FF2B5EF4-FFF2-40B4-BE49-F238E27FC236}">
                <a16:creationId xmlns:a16="http://schemas.microsoft.com/office/drawing/2014/main" id="{6132CB2B-884D-6EDF-71A6-042DA3C017BA}"/>
              </a:ext>
            </a:extLst>
          </p:cNvPr>
          <p:cNvPicPr>
            <a:picLocks noChangeAspect="1"/>
          </p:cNvPicPr>
          <p:nvPr/>
        </p:nvPicPr>
        <p:blipFill>
          <a:blip r:embed="rId2"/>
          <a:stretch>
            <a:fillRect/>
          </a:stretch>
        </p:blipFill>
        <p:spPr>
          <a:xfrm>
            <a:off x="1706339" y="1870075"/>
            <a:ext cx="7265133" cy="4223648"/>
          </a:xfrm>
          <a:prstGeom prst="rect">
            <a:avLst/>
          </a:prstGeom>
        </p:spPr>
      </p:pic>
      <p:sp>
        <p:nvSpPr>
          <p:cNvPr id="7" name="TextBox 6">
            <a:extLst>
              <a:ext uri="{FF2B5EF4-FFF2-40B4-BE49-F238E27FC236}">
                <a16:creationId xmlns:a16="http://schemas.microsoft.com/office/drawing/2014/main" id="{52865522-9CD2-7FB2-7A4A-62239439D86E}"/>
              </a:ext>
            </a:extLst>
          </p:cNvPr>
          <p:cNvSpPr txBox="1"/>
          <p:nvPr/>
        </p:nvSpPr>
        <p:spPr>
          <a:xfrm>
            <a:off x="5264727" y="6356350"/>
            <a:ext cx="5720092" cy="369332"/>
          </a:xfrm>
          <a:prstGeom prst="rect">
            <a:avLst/>
          </a:prstGeom>
          <a:noFill/>
        </p:spPr>
        <p:txBody>
          <a:bodyPr wrap="none" rtlCol="0">
            <a:spAutoFit/>
          </a:bodyPr>
          <a:lstStyle/>
          <a:p>
            <a:r>
              <a:rPr lang="en-US" dirty="0"/>
              <a:t>https://openai.com/index/learning-to-reason-with-llms/</a:t>
            </a:r>
          </a:p>
        </p:txBody>
      </p:sp>
    </p:spTree>
    <p:extLst>
      <p:ext uri="{BB962C8B-B14F-4D97-AF65-F5344CB8AC3E}">
        <p14:creationId xmlns:p14="http://schemas.microsoft.com/office/powerpoint/2010/main" val="375436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DCE1-3557-1085-2104-E4A066292C48}"/>
              </a:ext>
            </a:extLst>
          </p:cNvPr>
          <p:cNvSpPr>
            <a:spLocks noGrp="1"/>
          </p:cNvSpPr>
          <p:nvPr>
            <p:ph type="title"/>
          </p:nvPr>
        </p:nvSpPr>
        <p:spPr>
          <a:xfrm>
            <a:off x="838200" y="2014754"/>
            <a:ext cx="10515600" cy="1325563"/>
          </a:xfrm>
        </p:spPr>
        <p:txBody>
          <a:bodyPr>
            <a:noAutofit/>
          </a:bodyPr>
          <a:lstStyle/>
          <a:p>
            <a:r>
              <a:rPr lang="en-US" sz="2800" dirty="0"/>
              <a:t>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a:t>
            </a:r>
          </a:p>
        </p:txBody>
      </p:sp>
      <p:sp>
        <p:nvSpPr>
          <p:cNvPr id="3" name="Content Placeholder 2">
            <a:extLst>
              <a:ext uri="{FF2B5EF4-FFF2-40B4-BE49-F238E27FC236}">
                <a16:creationId xmlns:a16="http://schemas.microsoft.com/office/drawing/2014/main" id="{ABA2CA87-4151-6072-40FF-816641D36E31}"/>
              </a:ext>
            </a:extLst>
          </p:cNvPr>
          <p:cNvSpPr>
            <a:spLocks noGrp="1"/>
          </p:cNvSpPr>
          <p:nvPr>
            <p:ph idx="1"/>
          </p:nvPr>
        </p:nvSpPr>
        <p:spPr>
          <a:xfrm>
            <a:off x="976746" y="3903807"/>
            <a:ext cx="10515600" cy="4351338"/>
          </a:xfrm>
        </p:spPr>
        <p:txBody>
          <a:bodyPr/>
          <a:lstStyle/>
          <a:p>
            <a:r>
              <a:rPr lang="en-US" dirty="0"/>
              <a:t>A) El2 I (neutral) </a:t>
            </a:r>
          </a:p>
          <a:p>
            <a:r>
              <a:rPr lang="en-US" dirty="0"/>
              <a:t>B) El1 II (singly ionized) </a:t>
            </a:r>
          </a:p>
          <a:p>
            <a:r>
              <a:rPr lang="en-US" dirty="0"/>
              <a:t>C) El2 II (singly ionized) </a:t>
            </a:r>
          </a:p>
          <a:p>
            <a:r>
              <a:rPr lang="en-US" dirty="0"/>
              <a:t>D) El1 I (neutral)</a:t>
            </a:r>
          </a:p>
        </p:txBody>
      </p:sp>
      <p:sp>
        <p:nvSpPr>
          <p:cNvPr id="4" name="Slide Number Placeholder 3">
            <a:extLst>
              <a:ext uri="{FF2B5EF4-FFF2-40B4-BE49-F238E27FC236}">
                <a16:creationId xmlns:a16="http://schemas.microsoft.com/office/drawing/2014/main" id="{861DA0F3-D746-9096-509D-CE95DC24717D}"/>
              </a:ext>
            </a:extLst>
          </p:cNvPr>
          <p:cNvSpPr>
            <a:spLocks noGrp="1"/>
          </p:cNvSpPr>
          <p:nvPr>
            <p:ph type="sldNum" sz="quarter" idx="12"/>
          </p:nvPr>
        </p:nvSpPr>
        <p:spPr/>
        <p:txBody>
          <a:bodyPr/>
          <a:lstStyle/>
          <a:p>
            <a:fld id="{55762944-E8C6-4787-8CEB-9EE3E0754383}" type="slidenum">
              <a:rPr lang="en-US" smtClean="0"/>
              <a:t>11</a:t>
            </a:fld>
            <a:endParaRPr lang="en-US"/>
          </a:p>
        </p:txBody>
      </p:sp>
      <p:sp>
        <p:nvSpPr>
          <p:cNvPr id="5" name="TextBox 4">
            <a:extLst>
              <a:ext uri="{FF2B5EF4-FFF2-40B4-BE49-F238E27FC236}">
                <a16:creationId xmlns:a16="http://schemas.microsoft.com/office/drawing/2014/main" id="{00495627-4FB4-AE21-80F4-3CBBA3B4CF99}"/>
              </a:ext>
            </a:extLst>
          </p:cNvPr>
          <p:cNvSpPr txBox="1"/>
          <p:nvPr/>
        </p:nvSpPr>
        <p:spPr>
          <a:xfrm>
            <a:off x="6005946" y="6308209"/>
            <a:ext cx="3387081" cy="369332"/>
          </a:xfrm>
          <a:prstGeom prst="rect">
            <a:avLst/>
          </a:prstGeom>
          <a:noFill/>
        </p:spPr>
        <p:txBody>
          <a:bodyPr wrap="none" rtlCol="0">
            <a:spAutoFit/>
          </a:bodyPr>
          <a:lstStyle/>
          <a:p>
            <a:r>
              <a:rPr lang="en-US" dirty="0"/>
              <a:t>https://arxiv.org/pdf/2311.12022</a:t>
            </a:r>
          </a:p>
        </p:txBody>
      </p:sp>
    </p:spTree>
    <p:extLst>
      <p:ext uri="{BB962C8B-B14F-4D97-AF65-F5344CB8AC3E}">
        <p14:creationId xmlns:p14="http://schemas.microsoft.com/office/powerpoint/2010/main" val="122630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C748-ECD0-8990-0AB6-588E951BFC57}"/>
              </a:ext>
            </a:extLst>
          </p:cNvPr>
          <p:cNvSpPr>
            <a:spLocks noGrp="1"/>
          </p:cNvSpPr>
          <p:nvPr>
            <p:ph type="title"/>
          </p:nvPr>
        </p:nvSpPr>
        <p:spPr/>
        <p:txBody>
          <a:bodyPr/>
          <a:lstStyle/>
          <a:p>
            <a:r>
              <a:rPr lang="en-US" dirty="0"/>
              <a:t>Bulk Processing of Documents</a:t>
            </a:r>
          </a:p>
        </p:txBody>
      </p:sp>
      <p:sp>
        <p:nvSpPr>
          <p:cNvPr id="3" name="Content Placeholder 2">
            <a:extLst>
              <a:ext uri="{FF2B5EF4-FFF2-40B4-BE49-F238E27FC236}">
                <a16:creationId xmlns:a16="http://schemas.microsoft.com/office/drawing/2014/main" id="{90169795-1330-55D5-333B-D6E2DC16D9C0}"/>
              </a:ext>
            </a:extLst>
          </p:cNvPr>
          <p:cNvSpPr>
            <a:spLocks noGrp="1"/>
          </p:cNvSpPr>
          <p:nvPr>
            <p:ph idx="1"/>
          </p:nvPr>
        </p:nvSpPr>
        <p:spPr/>
        <p:txBody>
          <a:bodyPr/>
          <a:lstStyle/>
          <a:p>
            <a:r>
              <a:rPr lang="en-US" dirty="0"/>
              <a:t>Everything that can done in a </a:t>
            </a:r>
            <a:r>
              <a:rPr lang="en-US" dirty="0" err="1"/>
              <a:t>ChatBot</a:t>
            </a:r>
            <a:r>
              <a:rPr lang="en-US" dirty="0"/>
              <a:t> can be done repeatedly using Python</a:t>
            </a:r>
          </a:p>
          <a:p>
            <a:r>
              <a:rPr lang="en-US" dirty="0"/>
              <a:t>The programming isn’t terribly difficult, and there are examples.</a:t>
            </a:r>
          </a:p>
        </p:txBody>
      </p:sp>
      <p:sp>
        <p:nvSpPr>
          <p:cNvPr id="4" name="Slide Number Placeholder 3">
            <a:extLst>
              <a:ext uri="{FF2B5EF4-FFF2-40B4-BE49-F238E27FC236}">
                <a16:creationId xmlns:a16="http://schemas.microsoft.com/office/drawing/2014/main" id="{CF38DD2B-9FAF-C8D6-7985-1F3754686625}"/>
              </a:ext>
            </a:extLst>
          </p:cNvPr>
          <p:cNvSpPr>
            <a:spLocks noGrp="1"/>
          </p:cNvSpPr>
          <p:nvPr>
            <p:ph type="sldNum" sz="quarter" idx="12"/>
          </p:nvPr>
        </p:nvSpPr>
        <p:spPr/>
        <p:txBody>
          <a:bodyPr/>
          <a:lstStyle/>
          <a:p>
            <a:fld id="{55762944-E8C6-4787-8CEB-9EE3E0754383}" type="slidenum">
              <a:rPr lang="en-US" smtClean="0"/>
              <a:t>12</a:t>
            </a:fld>
            <a:endParaRPr lang="en-US"/>
          </a:p>
        </p:txBody>
      </p:sp>
    </p:spTree>
    <p:extLst>
      <p:ext uri="{BB962C8B-B14F-4D97-AF65-F5344CB8AC3E}">
        <p14:creationId xmlns:p14="http://schemas.microsoft.com/office/powerpoint/2010/main" val="369634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9AC7-8FEC-892D-7B2E-25D67C8165FE}"/>
              </a:ext>
            </a:extLst>
          </p:cNvPr>
          <p:cNvSpPr>
            <a:spLocks noGrp="1"/>
          </p:cNvSpPr>
          <p:nvPr>
            <p:ph type="title"/>
          </p:nvPr>
        </p:nvSpPr>
        <p:spPr/>
        <p:txBody>
          <a:bodyPr/>
          <a:lstStyle/>
          <a:p>
            <a:r>
              <a:rPr lang="en-US" dirty="0"/>
              <a:t>Document Similarity</a:t>
            </a:r>
          </a:p>
        </p:txBody>
      </p:sp>
      <p:sp>
        <p:nvSpPr>
          <p:cNvPr id="3" name="Content Placeholder 2">
            <a:extLst>
              <a:ext uri="{FF2B5EF4-FFF2-40B4-BE49-F238E27FC236}">
                <a16:creationId xmlns:a16="http://schemas.microsoft.com/office/drawing/2014/main" id="{3FE336F0-32B3-6B0A-AFF8-62F9FF238443}"/>
              </a:ext>
            </a:extLst>
          </p:cNvPr>
          <p:cNvSpPr>
            <a:spLocks noGrp="1"/>
          </p:cNvSpPr>
          <p:nvPr>
            <p:ph idx="1"/>
          </p:nvPr>
        </p:nvSpPr>
        <p:spPr/>
        <p:txBody>
          <a:bodyPr/>
          <a:lstStyle/>
          <a:p>
            <a:r>
              <a:rPr lang="en-US" dirty="0"/>
              <a:t>My student Ian Perry did an experiment to look at the similarity between AI summarized text and the human summaries of the same text.</a:t>
            </a:r>
          </a:p>
          <a:p>
            <a:r>
              <a:rPr lang="en-US" dirty="0"/>
              <a:t>100 Astrophysics papers on colliding galaxies were extract from ARXIV</a:t>
            </a:r>
          </a:p>
          <a:p>
            <a:r>
              <a:rPr lang="en-US" dirty="0"/>
              <a:t>The abstracts were separated from the main paper.</a:t>
            </a:r>
          </a:p>
          <a:p>
            <a:r>
              <a:rPr lang="en-US" dirty="0"/>
              <a:t>The AI created a summary of the main papers.</a:t>
            </a:r>
          </a:p>
          <a:p>
            <a:r>
              <a:rPr lang="en-US" dirty="0"/>
              <a:t>We did a comparison between the paper summaries by the AI and the original human created abstracts</a:t>
            </a:r>
          </a:p>
        </p:txBody>
      </p:sp>
      <p:sp>
        <p:nvSpPr>
          <p:cNvPr id="4" name="Slide Number Placeholder 3">
            <a:extLst>
              <a:ext uri="{FF2B5EF4-FFF2-40B4-BE49-F238E27FC236}">
                <a16:creationId xmlns:a16="http://schemas.microsoft.com/office/drawing/2014/main" id="{20532213-6903-C9DF-69CD-2F04F1D16076}"/>
              </a:ext>
            </a:extLst>
          </p:cNvPr>
          <p:cNvSpPr>
            <a:spLocks noGrp="1"/>
          </p:cNvSpPr>
          <p:nvPr>
            <p:ph type="sldNum" sz="quarter" idx="12"/>
          </p:nvPr>
        </p:nvSpPr>
        <p:spPr/>
        <p:txBody>
          <a:bodyPr/>
          <a:lstStyle/>
          <a:p>
            <a:fld id="{55762944-E8C6-4787-8CEB-9EE3E0754383}" type="slidenum">
              <a:rPr lang="en-US" smtClean="0"/>
              <a:t>13</a:t>
            </a:fld>
            <a:endParaRPr lang="en-US"/>
          </a:p>
        </p:txBody>
      </p:sp>
    </p:spTree>
    <p:extLst>
      <p:ext uri="{BB962C8B-B14F-4D97-AF65-F5344CB8AC3E}">
        <p14:creationId xmlns:p14="http://schemas.microsoft.com/office/powerpoint/2010/main" val="408810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C516-D6B8-9AD6-2F9F-D64E7A6AAA40}"/>
              </a:ext>
            </a:extLst>
          </p:cNvPr>
          <p:cNvSpPr>
            <a:spLocks noGrp="1"/>
          </p:cNvSpPr>
          <p:nvPr>
            <p:ph type="title"/>
          </p:nvPr>
        </p:nvSpPr>
        <p:spPr/>
        <p:txBody>
          <a:bodyPr/>
          <a:lstStyle/>
          <a:p>
            <a:r>
              <a:rPr lang="en-US" dirty="0"/>
              <a:t>Similarity score between AI summaries and human abstracts</a:t>
            </a:r>
          </a:p>
        </p:txBody>
      </p:sp>
      <p:pic>
        <p:nvPicPr>
          <p:cNvPr id="6" name="Content Placeholder 5">
            <a:extLst>
              <a:ext uri="{FF2B5EF4-FFF2-40B4-BE49-F238E27FC236}">
                <a16:creationId xmlns:a16="http://schemas.microsoft.com/office/drawing/2014/main" id="{26B23A5D-7185-D92C-D9CC-0ED85D013992}"/>
              </a:ext>
            </a:extLst>
          </p:cNvPr>
          <p:cNvPicPr>
            <a:picLocks noGrp="1" noChangeAspect="1"/>
          </p:cNvPicPr>
          <p:nvPr>
            <p:ph idx="1"/>
          </p:nvPr>
        </p:nvPicPr>
        <p:blipFill>
          <a:blip r:embed="rId2"/>
          <a:stretch>
            <a:fillRect/>
          </a:stretch>
        </p:blipFill>
        <p:spPr>
          <a:xfrm>
            <a:off x="3131683" y="1582216"/>
            <a:ext cx="5767329" cy="4583452"/>
          </a:xfrm>
        </p:spPr>
      </p:pic>
      <p:sp>
        <p:nvSpPr>
          <p:cNvPr id="4" name="Slide Number Placeholder 3">
            <a:extLst>
              <a:ext uri="{FF2B5EF4-FFF2-40B4-BE49-F238E27FC236}">
                <a16:creationId xmlns:a16="http://schemas.microsoft.com/office/drawing/2014/main" id="{277EA57F-A355-C7B2-4929-44A23C4F84F5}"/>
              </a:ext>
            </a:extLst>
          </p:cNvPr>
          <p:cNvSpPr>
            <a:spLocks noGrp="1"/>
          </p:cNvSpPr>
          <p:nvPr>
            <p:ph type="sldNum" sz="quarter" idx="12"/>
          </p:nvPr>
        </p:nvSpPr>
        <p:spPr/>
        <p:txBody>
          <a:bodyPr/>
          <a:lstStyle/>
          <a:p>
            <a:fld id="{55762944-E8C6-4787-8CEB-9EE3E0754383}" type="slidenum">
              <a:rPr lang="en-US" smtClean="0"/>
              <a:t>14</a:t>
            </a:fld>
            <a:endParaRPr lang="en-US"/>
          </a:p>
        </p:txBody>
      </p:sp>
      <p:sp>
        <p:nvSpPr>
          <p:cNvPr id="7" name="TextBox 6">
            <a:extLst>
              <a:ext uri="{FF2B5EF4-FFF2-40B4-BE49-F238E27FC236}">
                <a16:creationId xmlns:a16="http://schemas.microsoft.com/office/drawing/2014/main" id="{A4180471-E14C-36FC-3245-3F545AF8AA06}"/>
              </a:ext>
            </a:extLst>
          </p:cNvPr>
          <p:cNvSpPr txBox="1"/>
          <p:nvPr/>
        </p:nvSpPr>
        <p:spPr>
          <a:xfrm>
            <a:off x="4502332" y="6185772"/>
            <a:ext cx="2431820" cy="369332"/>
          </a:xfrm>
          <a:prstGeom prst="rect">
            <a:avLst/>
          </a:prstGeom>
          <a:noFill/>
        </p:spPr>
        <p:txBody>
          <a:bodyPr wrap="none" rtlCol="0">
            <a:spAutoFit/>
          </a:bodyPr>
          <a:lstStyle/>
          <a:p>
            <a:r>
              <a:rPr lang="en-US" dirty="0"/>
              <a:t>AI generated Summary</a:t>
            </a:r>
          </a:p>
        </p:txBody>
      </p:sp>
      <p:sp>
        <p:nvSpPr>
          <p:cNvPr id="8" name="TextBox 7">
            <a:extLst>
              <a:ext uri="{FF2B5EF4-FFF2-40B4-BE49-F238E27FC236}">
                <a16:creationId xmlns:a16="http://schemas.microsoft.com/office/drawing/2014/main" id="{2604514A-5410-FD8C-B768-23B2F1D46F98}"/>
              </a:ext>
            </a:extLst>
          </p:cNvPr>
          <p:cNvSpPr txBox="1"/>
          <p:nvPr/>
        </p:nvSpPr>
        <p:spPr>
          <a:xfrm rot="16200000">
            <a:off x="2040454" y="3387635"/>
            <a:ext cx="1813125" cy="369332"/>
          </a:xfrm>
          <a:prstGeom prst="rect">
            <a:avLst/>
          </a:prstGeom>
          <a:noFill/>
        </p:spPr>
        <p:txBody>
          <a:bodyPr wrap="none" rtlCol="0">
            <a:spAutoFit/>
          </a:bodyPr>
          <a:lstStyle/>
          <a:p>
            <a:r>
              <a:rPr lang="en-US" dirty="0"/>
              <a:t>Human Abstract</a:t>
            </a:r>
          </a:p>
        </p:txBody>
      </p:sp>
    </p:spTree>
    <p:extLst>
      <p:ext uri="{BB962C8B-B14F-4D97-AF65-F5344CB8AC3E}">
        <p14:creationId xmlns:p14="http://schemas.microsoft.com/office/powerpoint/2010/main" val="405669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FD58-4779-1C1E-38D8-0291679BA1A5}"/>
              </a:ext>
            </a:extLst>
          </p:cNvPr>
          <p:cNvSpPr>
            <a:spLocks noGrp="1"/>
          </p:cNvSpPr>
          <p:nvPr>
            <p:ph type="title"/>
          </p:nvPr>
        </p:nvSpPr>
        <p:spPr/>
        <p:txBody>
          <a:bodyPr/>
          <a:lstStyle/>
          <a:p>
            <a:r>
              <a:rPr lang="en-US" dirty="0" err="1"/>
              <a:t>Similarites</a:t>
            </a:r>
            <a:r>
              <a:rPr lang="en-US" dirty="0"/>
              <a:t> between actual matches and non-matches</a:t>
            </a:r>
          </a:p>
        </p:txBody>
      </p:sp>
      <p:pic>
        <p:nvPicPr>
          <p:cNvPr id="6" name="Content Placeholder 5">
            <a:extLst>
              <a:ext uri="{FF2B5EF4-FFF2-40B4-BE49-F238E27FC236}">
                <a16:creationId xmlns:a16="http://schemas.microsoft.com/office/drawing/2014/main" id="{61F31905-B66A-7CB8-7387-B13035CFCA75}"/>
              </a:ext>
            </a:extLst>
          </p:cNvPr>
          <p:cNvPicPr>
            <a:picLocks noGrp="1" noChangeAspect="1"/>
          </p:cNvPicPr>
          <p:nvPr>
            <p:ph idx="1"/>
          </p:nvPr>
        </p:nvPicPr>
        <p:blipFill>
          <a:blip r:embed="rId2"/>
          <a:stretch>
            <a:fillRect/>
          </a:stretch>
        </p:blipFill>
        <p:spPr>
          <a:xfrm>
            <a:off x="3178900" y="1690688"/>
            <a:ext cx="5999933" cy="4906082"/>
          </a:xfrm>
        </p:spPr>
      </p:pic>
      <p:sp>
        <p:nvSpPr>
          <p:cNvPr id="4" name="Slide Number Placeholder 3">
            <a:extLst>
              <a:ext uri="{FF2B5EF4-FFF2-40B4-BE49-F238E27FC236}">
                <a16:creationId xmlns:a16="http://schemas.microsoft.com/office/drawing/2014/main" id="{8B686A5D-D159-1A7F-5EAC-D234E757507B}"/>
              </a:ext>
            </a:extLst>
          </p:cNvPr>
          <p:cNvSpPr>
            <a:spLocks noGrp="1"/>
          </p:cNvSpPr>
          <p:nvPr>
            <p:ph type="sldNum" sz="quarter" idx="12"/>
          </p:nvPr>
        </p:nvSpPr>
        <p:spPr/>
        <p:txBody>
          <a:bodyPr/>
          <a:lstStyle/>
          <a:p>
            <a:fld id="{55762944-E8C6-4787-8CEB-9EE3E0754383}" type="slidenum">
              <a:rPr lang="en-US" smtClean="0"/>
              <a:t>15</a:t>
            </a:fld>
            <a:endParaRPr lang="en-US"/>
          </a:p>
        </p:txBody>
      </p:sp>
      <p:sp>
        <p:nvSpPr>
          <p:cNvPr id="7" name="TextBox 6">
            <a:extLst>
              <a:ext uri="{FF2B5EF4-FFF2-40B4-BE49-F238E27FC236}">
                <a16:creationId xmlns:a16="http://schemas.microsoft.com/office/drawing/2014/main" id="{5E01C112-B0E2-1837-2CFD-6FF57D6D095E}"/>
              </a:ext>
            </a:extLst>
          </p:cNvPr>
          <p:cNvSpPr txBox="1"/>
          <p:nvPr/>
        </p:nvSpPr>
        <p:spPr>
          <a:xfrm>
            <a:off x="1003933" y="3244334"/>
            <a:ext cx="1874231" cy="369332"/>
          </a:xfrm>
          <a:prstGeom prst="rect">
            <a:avLst/>
          </a:prstGeom>
          <a:noFill/>
        </p:spPr>
        <p:txBody>
          <a:bodyPr wrap="none" rtlCol="0">
            <a:spAutoFit/>
          </a:bodyPr>
          <a:lstStyle/>
          <a:p>
            <a:r>
              <a:rPr lang="en-US" dirty="0"/>
              <a:t>Specificity = 0.97</a:t>
            </a:r>
          </a:p>
        </p:txBody>
      </p:sp>
    </p:spTree>
    <p:extLst>
      <p:ext uri="{BB962C8B-B14F-4D97-AF65-F5344CB8AC3E}">
        <p14:creationId xmlns:p14="http://schemas.microsoft.com/office/powerpoint/2010/main" val="25234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DF73-61C1-9301-475F-F9B12F28B9C1}"/>
              </a:ext>
            </a:extLst>
          </p:cNvPr>
          <p:cNvSpPr>
            <a:spLocks noGrp="1"/>
          </p:cNvSpPr>
          <p:nvPr>
            <p:ph type="title"/>
          </p:nvPr>
        </p:nvSpPr>
        <p:spPr/>
        <p:txBody>
          <a:bodyPr/>
          <a:lstStyle/>
          <a:p>
            <a:r>
              <a:rPr lang="en-US" dirty="0"/>
              <a:t>The AI Scientist</a:t>
            </a:r>
          </a:p>
        </p:txBody>
      </p:sp>
      <p:pic>
        <p:nvPicPr>
          <p:cNvPr id="6" name="Content Placeholder 5">
            <a:extLst>
              <a:ext uri="{FF2B5EF4-FFF2-40B4-BE49-F238E27FC236}">
                <a16:creationId xmlns:a16="http://schemas.microsoft.com/office/drawing/2014/main" id="{460BB973-A819-3228-8F6C-9586206F4E19}"/>
              </a:ext>
            </a:extLst>
          </p:cNvPr>
          <p:cNvPicPr>
            <a:picLocks noGrp="1" noChangeAspect="1"/>
          </p:cNvPicPr>
          <p:nvPr>
            <p:ph idx="1"/>
          </p:nvPr>
        </p:nvPicPr>
        <p:blipFill>
          <a:blip r:embed="rId2"/>
          <a:stretch>
            <a:fillRect/>
          </a:stretch>
        </p:blipFill>
        <p:spPr>
          <a:xfrm>
            <a:off x="3505746" y="1825625"/>
            <a:ext cx="5180507" cy="4351338"/>
          </a:xfrm>
        </p:spPr>
      </p:pic>
      <p:sp>
        <p:nvSpPr>
          <p:cNvPr id="4" name="Slide Number Placeholder 3">
            <a:extLst>
              <a:ext uri="{FF2B5EF4-FFF2-40B4-BE49-F238E27FC236}">
                <a16:creationId xmlns:a16="http://schemas.microsoft.com/office/drawing/2014/main" id="{3BFC14A2-4C3C-AD63-CEC9-4690FE665C38}"/>
              </a:ext>
            </a:extLst>
          </p:cNvPr>
          <p:cNvSpPr>
            <a:spLocks noGrp="1"/>
          </p:cNvSpPr>
          <p:nvPr>
            <p:ph type="sldNum" sz="quarter" idx="12"/>
          </p:nvPr>
        </p:nvSpPr>
        <p:spPr/>
        <p:txBody>
          <a:bodyPr/>
          <a:lstStyle/>
          <a:p>
            <a:fld id="{55762944-E8C6-4787-8CEB-9EE3E0754383}" type="slidenum">
              <a:rPr lang="en-US" smtClean="0"/>
              <a:t>16</a:t>
            </a:fld>
            <a:endParaRPr lang="en-US"/>
          </a:p>
        </p:txBody>
      </p:sp>
    </p:spTree>
    <p:extLst>
      <p:ext uri="{BB962C8B-B14F-4D97-AF65-F5344CB8AC3E}">
        <p14:creationId xmlns:p14="http://schemas.microsoft.com/office/powerpoint/2010/main" val="78713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72D9-8E4E-EBE3-F4F0-60794CAF3EEE}"/>
              </a:ext>
            </a:extLst>
          </p:cNvPr>
          <p:cNvSpPr>
            <a:spLocks noGrp="1"/>
          </p:cNvSpPr>
          <p:nvPr>
            <p:ph type="title"/>
          </p:nvPr>
        </p:nvSpPr>
        <p:spPr/>
        <p:txBody>
          <a:bodyPr/>
          <a:lstStyle/>
          <a:p>
            <a:r>
              <a:rPr lang="en-US"/>
              <a:t>Generating Functions, Data, and Models</a:t>
            </a:r>
          </a:p>
        </p:txBody>
      </p:sp>
      <p:sp>
        <p:nvSpPr>
          <p:cNvPr id="3" name="Content Placeholder 2">
            <a:extLst>
              <a:ext uri="{FF2B5EF4-FFF2-40B4-BE49-F238E27FC236}">
                <a16:creationId xmlns:a16="http://schemas.microsoft.com/office/drawing/2014/main" id="{CD218520-B153-ABE1-F4AC-772C8D55FEF0}"/>
              </a:ext>
            </a:extLst>
          </p:cNvPr>
          <p:cNvSpPr>
            <a:spLocks noGrp="1"/>
          </p:cNvSpPr>
          <p:nvPr>
            <p:ph idx="1"/>
          </p:nvPr>
        </p:nvSpPr>
        <p:spPr/>
        <p:txBody>
          <a:bodyPr/>
          <a:lstStyle/>
          <a:p>
            <a:r>
              <a:rPr lang="en-US"/>
              <a:t>Generating Function – the underlying function that creates a data set. If we know this function, we have the perfect model of a system.</a:t>
            </a:r>
          </a:p>
          <a:p>
            <a:r>
              <a:rPr lang="en-US"/>
              <a:t>Data – Output from the generating function.  This may involve random spacing in X values and noise.  </a:t>
            </a:r>
          </a:p>
          <a:p>
            <a:r>
              <a:rPr lang="en-US"/>
              <a:t>Model – A functional form with optimized coefficients used to fit data.  Ideally, this should reproduce the generating function.</a:t>
            </a:r>
          </a:p>
        </p:txBody>
      </p:sp>
      <p:sp>
        <p:nvSpPr>
          <p:cNvPr id="4" name="Slide Number Placeholder 3">
            <a:extLst>
              <a:ext uri="{FF2B5EF4-FFF2-40B4-BE49-F238E27FC236}">
                <a16:creationId xmlns:a16="http://schemas.microsoft.com/office/drawing/2014/main" id="{ECCFE17D-AAFA-758F-B461-39C7BE223076}"/>
              </a:ext>
            </a:extLst>
          </p:cNvPr>
          <p:cNvSpPr>
            <a:spLocks noGrp="1"/>
          </p:cNvSpPr>
          <p:nvPr>
            <p:ph type="sldNum" sz="quarter" idx="12"/>
          </p:nvPr>
        </p:nvSpPr>
        <p:spPr/>
        <p:txBody>
          <a:bodyPr/>
          <a:lstStyle/>
          <a:p>
            <a:fld id="{2731E1F7-1659-4E05-9C86-B889427470BB}" type="slidenum">
              <a:rPr lang="en-US" smtClean="0"/>
              <a:t>17</a:t>
            </a:fld>
            <a:endParaRPr lang="en-US"/>
          </a:p>
        </p:txBody>
      </p:sp>
    </p:spTree>
    <p:extLst>
      <p:ext uri="{BB962C8B-B14F-4D97-AF65-F5344CB8AC3E}">
        <p14:creationId xmlns:p14="http://schemas.microsoft.com/office/powerpoint/2010/main" val="326501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CC8D7A-C035-3CBB-809D-A0529F8D8BA5}"/>
              </a:ext>
            </a:extLst>
          </p:cNvPr>
          <p:cNvSpPr>
            <a:spLocks noGrp="1"/>
          </p:cNvSpPr>
          <p:nvPr>
            <p:ph type="title"/>
          </p:nvPr>
        </p:nvSpPr>
        <p:spPr>
          <a:xfrm>
            <a:off x="503524" y="437598"/>
            <a:ext cx="10515600" cy="1325563"/>
          </a:xfrm>
        </p:spPr>
        <p:txBody>
          <a:bodyPr/>
          <a:lstStyle/>
          <a:p>
            <a:r>
              <a:rPr lang="en-US"/>
              <a:t>Cubic Generating Function and Cubic Model</a:t>
            </a:r>
          </a:p>
        </p:txBody>
      </p:sp>
      <p:sp>
        <p:nvSpPr>
          <p:cNvPr id="7" name="TextBox 6">
            <a:extLst>
              <a:ext uri="{FF2B5EF4-FFF2-40B4-BE49-F238E27FC236}">
                <a16:creationId xmlns:a16="http://schemas.microsoft.com/office/drawing/2014/main" id="{9B62FC10-AC4B-5DDB-F24F-941E4C707A06}"/>
              </a:ext>
            </a:extLst>
          </p:cNvPr>
          <p:cNvSpPr txBox="1"/>
          <p:nvPr/>
        </p:nvSpPr>
        <p:spPr>
          <a:xfrm>
            <a:off x="6035998" y="5926445"/>
            <a:ext cx="5158785" cy="646331"/>
          </a:xfrm>
          <a:prstGeom prst="rect">
            <a:avLst/>
          </a:prstGeom>
          <a:noFill/>
        </p:spPr>
        <p:txBody>
          <a:bodyPr wrap="none" rtlCol="0">
            <a:spAutoFit/>
          </a:bodyPr>
          <a:lstStyle/>
          <a:p>
            <a:r>
              <a:rPr lang="es-ES" err="1"/>
              <a:t>fitted</a:t>
            </a:r>
            <a:r>
              <a:rPr lang="es-ES"/>
              <a:t> </a:t>
            </a:r>
            <a:r>
              <a:rPr lang="es-ES" err="1"/>
              <a:t>model</a:t>
            </a:r>
            <a:r>
              <a:rPr lang="es-ES"/>
              <a:t>: </a:t>
            </a:r>
          </a:p>
          <a:p>
            <a:r>
              <a:rPr lang="es-ES"/>
              <a:t>y =   -2.593 x^0  + 4.445 x^1  - 3.862 x^2  + 1.980 x^3 </a:t>
            </a:r>
            <a:endParaRPr lang="en-US"/>
          </a:p>
        </p:txBody>
      </p:sp>
      <p:pic>
        <p:nvPicPr>
          <p:cNvPr id="9" name="Picture 8">
            <a:extLst>
              <a:ext uri="{FF2B5EF4-FFF2-40B4-BE49-F238E27FC236}">
                <a16:creationId xmlns:a16="http://schemas.microsoft.com/office/drawing/2014/main" id="{DA986232-66B4-24D5-1305-FD823AA01430}"/>
              </a:ext>
            </a:extLst>
          </p:cNvPr>
          <p:cNvPicPr>
            <a:picLocks noChangeAspect="1"/>
          </p:cNvPicPr>
          <p:nvPr/>
        </p:nvPicPr>
        <p:blipFill>
          <a:blip r:embed="rId2"/>
          <a:stretch>
            <a:fillRect/>
          </a:stretch>
        </p:blipFill>
        <p:spPr>
          <a:xfrm>
            <a:off x="101216" y="2243108"/>
            <a:ext cx="5377814" cy="4052374"/>
          </a:xfrm>
          <a:prstGeom prst="rect">
            <a:avLst/>
          </a:prstGeom>
        </p:spPr>
      </p:pic>
      <p:pic>
        <p:nvPicPr>
          <p:cNvPr id="11" name="Picture 10">
            <a:extLst>
              <a:ext uri="{FF2B5EF4-FFF2-40B4-BE49-F238E27FC236}">
                <a16:creationId xmlns:a16="http://schemas.microsoft.com/office/drawing/2014/main" id="{E3812317-BAFD-EDAC-F72B-4275294E0055}"/>
              </a:ext>
            </a:extLst>
          </p:cNvPr>
          <p:cNvPicPr>
            <a:picLocks noChangeAspect="1"/>
          </p:cNvPicPr>
          <p:nvPr/>
        </p:nvPicPr>
        <p:blipFill>
          <a:blip r:embed="rId3"/>
          <a:stretch>
            <a:fillRect/>
          </a:stretch>
        </p:blipFill>
        <p:spPr>
          <a:xfrm>
            <a:off x="101216" y="2237847"/>
            <a:ext cx="5377814" cy="4052374"/>
          </a:xfrm>
          <a:prstGeom prst="rect">
            <a:avLst/>
          </a:prstGeom>
        </p:spPr>
      </p:pic>
      <p:pic>
        <p:nvPicPr>
          <p:cNvPr id="13" name="Picture 12">
            <a:extLst>
              <a:ext uri="{FF2B5EF4-FFF2-40B4-BE49-F238E27FC236}">
                <a16:creationId xmlns:a16="http://schemas.microsoft.com/office/drawing/2014/main" id="{C1B5880B-3D24-8413-1210-B05E26148AEC}"/>
              </a:ext>
            </a:extLst>
          </p:cNvPr>
          <p:cNvPicPr>
            <a:picLocks noChangeAspect="1"/>
          </p:cNvPicPr>
          <p:nvPr/>
        </p:nvPicPr>
        <p:blipFill>
          <a:blip r:embed="rId4"/>
          <a:stretch>
            <a:fillRect/>
          </a:stretch>
        </p:blipFill>
        <p:spPr>
          <a:xfrm>
            <a:off x="101216" y="2237847"/>
            <a:ext cx="5377814" cy="4052374"/>
          </a:xfrm>
          <a:prstGeom prst="rect">
            <a:avLst/>
          </a:prstGeom>
        </p:spPr>
      </p:pic>
      <p:sp>
        <p:nvSpPr>
          <p:cNvPr id="15" name="TextBox 14">
            <a:extLst>
              <a:ext uri="{FF2B5EF4-FFF2-40B4-BE49-F238E27FC236}">
                <a16:creationId xmlns:a16="http://schemas.microsoft.com/office/drawing/2014/main" id="{6CE7ED11-8D24-A60A-0F6A-7BFE216474F1}"/>
              </a:ext>
            </a:extLst>
          </p:cNvPr>
          <p:cNvSpPr txBox="1"/>
          <p:nvPr/>
        </p:nvSpPr>
        <p:spPr>
          <a:xfrm>
            <a:off x="6027984" y="5280114"/>
            <a:ext cx="5166799" cy="646331"/>
          </a:xfrm>
          <a:prstGeom prst="rect">
            <a:avLst/>
          </a:prstGeom>
          <a:noFill/>
        </p:spPr>
        <p:txBody>
          <a:bodyPr wrap="none" rtlCol="0">
            <a:spAutoFit/>
          </a:bodyPr>
          <a:lstStyle/>
          <a:p>
            <a:r>
              <a:rPr lang="es-ES" err="1"/>
              <a:t>generating</a:t>
            </a:r>
            <a:r>
              <a:rPr lang="es-ES"/>
              <a:t> </a:t>
            </a:r>
            <a:r>
              <a:rPr lang="es-ES" err="1"/>
              <a:t>function</a:t>
            </a:r>
            <a:r>
              <a:rPr lang="es-ES"/>
              <a:t>: </a:t>
            </a:r>
          </a:p>
          <a:p>
            <a:r>
              <a:rPr lang="es-ES"/>
              <a:t>y =   -2.600 x^0  + 4.400 x^1  - 4.600 x^2  - 0.100 x^3  </a:t>
            </a:r>
          </a:p>
        </p:txBody>
      </p:sp>
      <p:sp>
        <p:nvSpPr>
          <p:cNvPr id="21" name="TextBox 20">
            <a:extLst>
              <a:ext uri="{FF2B5EF4-FFF2-40B4-BE49-F238E27FC236}">
                <a16:creationId xmlns:a16="http://schemas.microsoft.com/office/drawing/2014/main" id="{F412C112-27FF-A0AD-9169-8EA2F575FC12}"/>
              </a:ext>
            </a:extLst>
          </p:cNvPr>
          <p:cNvSpPr txBox="1"/>
          <p:nvPr/>
        </p:nvSpPr>
        <p:spPr>
          <a:xfrm>
            <a:off x="1172876" y="437598"/>
            <a:ext cx="210706" cy="408970"/>
          </a:xfrm>
          <a:prstGeom prst="rect">
            <a:avLst/>
          </a:prstGeom>
          <a:noFill/>
        </p:spPr>
        <p:txBody>
          <a:bodyPr wrap="square" rtlCol="0">
            <a:spAutoFit/>
          </a:bodyPr>
          <a:lstStyle/>
          <a:p>
            <a:endParaRPr lang="en-US"/>
          </a:p>
        </p:txBody>
      </p:sp>
      <p:sp>
        <p:nvSpPr>
          <p:cNvPr id="23" name="TextBox 22">
            <a:extLst>
              <a:ext uri="{FF2B5EF4-FFF2-40B4-BE49-F238E27FC236}">
                <a16:creationId xmlns:a16="http://schemas.microsoft.com/office/drawing/2014/main" id="{5332E7AF-2052-B439-ECB1-767DFAE181DD}"/>
              </a:ext>
            </a:extLst>
          </p:cNvPr>
          <p:cNvSpPr txBox="1"/>
          <p:nvPr/>
        </p:nvSpPr>
        <p:spPr>
          <a:xfrm>
            <a:off x="6035998" y="1496945"/>
            <a:ext cx="2346002" cy="3693319"/>
          </a:xfrm>
          <a:prstGeom prst="rect">
            <a:avLst/>
          </a:prstGeom>
          <a:noFill/>
        </p:spPr>
        <p:txBody>
          <a:bodyPr wrap="square">
            <a:spAutoFit/>
          </a:bodyPr>
          <a:lstStyle/>
          <a:p>
            <a:r>
              <a:rPr lang="en-US"/>
              <a:t>DATA   N=120</a:t>
            </a:r>
          </a:p>
          <a:p>
            <a:r>
              <a:rPr lang="en-US"/>
              <a:t>      X                Y </a:t>
            </a:r>
          </a:p>
          <a:p>
            <a:r>
              <a:rPr lang="en-US"/>
              <a:t>-2.9468    48.5658</a:t>
            </a:r>
          </a:p>
          <a:p>
            <a:r>
              <a:rPr lang="en-US"/>
              <a:t> 4.9127  -451.7867</a:t>
            </a:r>
          </a:p>
          <a:p>
            <a:r>
              <a:rPr lang="en-US"/>
              <a:t> 2.9092   -84.0606</a:t>
            </a:r>
          </a:p>
          <a:p>
            <a:r>
              <a:rPr lang="en-US"/>
              <a:t>-3.5901   117.2356</a:t>
            </a:r>
          </a:p>
          <a:p>
            <a:r>
              <a:rPr lang="en-US"/>
              <a:t> 3.4592  -157.8959</a:t>
            </a:r>
          </a:p>
          <a:p>
            <a:r>
              <a:rPr lang="en-US"/>
              <a:t>-4.4253   244.3020</a:t>
            </a:r>
          </a:p>
          <a:p>
            <a:r>
              <a:rPr lang="en-US"/>
              <a:t> 2.0622   -71.6911</a:t>
            </a:r>
          </a:p>
          <a:p>
            <a:r>
              <a:rPr lang="en-US"/>
              <a:t> 0.4772    25.5488</a:t>
            </a:r>
          </a:p>
          <a:p>
            <a:r>
              <a:rPr lang="en-US"/>
              <a:t>-2.7738   105.4164</a:t>
            </a:r>
          </a:p>
          <a:p>
            <a:r>
              <a:rPr lang="en-US"/>
              <a:t> 1.9182   -54.7380</a:t>
            </a:r>
          </a:p>
          <a:p>
            <a:r>
              <a:rPr lang="en-US"/>
              <a:t>  …</a:t>
            </a:r>
          </a:p>
        </p:txBody>
      </p:sp>
      <p:sp>
        <p:nvSpPr>
          <p:cNvPr id="2" name="Slide Number Placeholder 1">
            <a:extLst>
              <a:ext uri="{FF2B5EF4-FFF2-40B4-BE49-F238E27FC236}">
                <a16:creationId xmlns:a16="http://schemas.microsoft.com/office/drawing/2014/main" id="{2ED91AD3-7B71-CCCE-BE72-6DBE585A6BDC}"/>
              </a:ext>
            </a:extLst>
          </p:cNvPr>
          <p:cNvSpPr>
            <a:spLocks noGrp="1"/>
          </p:cNvSpPr>
          <p:nvPr>
            <p:ph type="sldNum" sz="quarter" idx="12"/>
          </p:nvPr>
        </p:nvSpPr>
        <p:spPr>
          <a:xfrm>
            <a:off x="7010400" y="6290221"/>
            <a:ext cx="2743200" cy="365125"/>
          </a:xfrm>
        </p:spPr>
        <p:txBody>
          <a:bodyPr/>
          <a:lstStyle/>
          <a:p>
            <a:fld id="{2731E1F7-1659-4E05-9C86-B889427470BB}" type="slidenum">
              <a:rPr lang="en-US" smtClean="0"/>
              <a:t>18</a:t>
            </a:fld>
            <a:endParaRPr lang="en-US"/>
          </a:p>
        </p:txBody>
      </p:sp>
    </p:spTree>
    <p:extLst>
      <p:ext uri="{BB962C8B-B14F-4D97-AF65-F5344CB8AC3E}">
        <p14:creationId xmlns:p14="http://schemas.microsoft.com/office/powerpoint/2010/main" val="394299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D291-48F9-5C23-1A65-40F75B500F76}"/>
              </a:ext>
            </a:extLst>
          </p:cNvPr>
          <p:cNvSpPr>
            <a:spLocks noGrp="1"/>
          </p:cNvSpPr>
          <p:nvPr>
            <p:ph type="title"/>
          </p:nvPr>
        </p:nvSpPr>
        <p:spPr/>
        <p:txBody>
          <a:bodyPr/>
          <a:lstStyle/>
          <a:p>
            <a:r>
              <a:rPr lang="en-US"/>
              <a:t>A Bad Model</a:t>
            </a:r>
          </a:p>
        </p:txBody>
      </p:sp>
      <p:pic>
        <p:nvPicPr>
          <p:cNvPr id="4" name="Picture 3">
            <a:extLst>
              <a:ext uri="{FF2B5EF4-FFF2-40B4-BE49-F238E27FC236}">
                <a16:creationId xmlns:a16="http://schemas.microsoft.com/office/drawing/2014/main" id="{B12C91DB-CB4A-5A12-221C-34F1561B9D70}"/>
              </a:ext>
            </a:extLst>
          </p:cNvPr>
          <p:cNvPicPr>
            <a:picLocks noChangeAspect="1"/>
          </p:cNvPicPr>
          <p:nvPr/>
        </p:nvPicPr>
        <p:blipFill>
          <a:blip r:embed="rId2"/>
          <a:stretch>
            <a:fillRect/>
          </a:stretch>
        </p:blipFill>
        <p:spPr>
          <a:xfrm>
            <a:off x="350519" y="1516004"/>
            <a:ext cx="5374006" cy="4158722"/>
          </a:xfrm>
          <a:prstGeom prst="rect">
            <a:avLst/>
          </a:prstGeom>
        </p:spPr>
      </p:pic>
      <p:pic>
        <p:nvPicPr>
          <p:cNvPr id="6" name="Picture 5">
            <a:extLst>
              <a:ext uri="{FF2B5EF4-FFF2-40B4-BE49-F238E27FC236}">
                <a16:creationId xmlns:a16="http://schemas.microsoft.com/office/drawing/2014/main" id="{BEC44EF5-5CC2-6A41-1290-CE41E9505F43}"/>
              </a:ext>
            </a:extLst>
          </p:cNvPr>
          <p:cNvPicPr>
            <a:picLocks noChangeAspect="1"/>
          </p:cNvPicPr>
          <p:nvPr/>
        </p:nvPicPr>
        <p:blipFill>
          <a:blip r:embed="rId3"/>
          <a:stretch>
            <a:fillRect/>
          </a:stretch>
        </p:blipFill>
        <p:spPr>
          <a:xfrm>
            <a:off x="350519" y="1516004"/>
            <a:ext cx="5374006" cy="4158722"/>
          </a:xfrm>
          <a:prstGeom prst="rect">
            <a:avLst/>
          </a:prstGeom>
        </p:spPr>
      </p:pic>
      <p:pic>
        <p:nvPicPr>
          <p:cNvPr id="8" name="Picture 7">
            <a:extLst>
              <a:ext uri="{FF2B5EF4-FFF2-40B4-BE49-F238E27FC236}">
                <a16:creationId xmlns:a16="http://schemas.microsoft.com/office/drawing/2014/main" id="{92C8BAB3-6326-E41D-D9FD-F0E5D5A74B3C}"/>
              </a:ext>
            </a:extLst>
          </p:cNvPr>
          <p:cNvPicPr>
            <a:picLocks noChangeAspect="1"/>
          </p:cNvPicPr>
          <p:nvPr/>
        </p:nvPicPr>
        <p:blipFill>
          <a:blip r:embed="rId4"/>
          <a:stretch>
            <a:fillRect/>
          </a:stretch>
        </p:blipFill>
        <p:spPr>
          <a:xfrm>
            <a:off x="350519" y="1516003"/>
            <a:ext cx="5374006" cy="4158722"/>
          </a:xfrm>
          <a:prstGeom prst="rect">
            <a:avLst/>
          </a:prstGeom>
        </p:spPr>
      </p:pic>
      <p:sp>
        <p:nvSpPr>
          <p:cNvPr id="9" name="TextBox 8">
            <a:extLst>
              <a:ext uri="{FF2B5EF4-FFF2-40B4-BE49-F238E27FC236}">
                <a16:creationId xmlns:a16="http://schemas.microsoft.com/office/drawing/2014/main" id="{81EE41A0-6A0A-D9A8-294B-901FCF7265DE}"/>
              </a:ext>
            </a:extLst>
          </p:cNvPr>
          <p:cNvSpPr txBox="1"/>
          <p:nvPr/>
        </p:nvSpPr>
        <p:spPr>
          <a:xfrm flipH="1">
            <a:off x="2465068" y="5846544"/>
            <a:ext cx="8260081" cy="646331"/>
          </a:xfrm>
          <a:prstGeom prst="rect">
            <a:avLst/>
          </a:prstGeom>
          <a:noFill/>
        </p:spPr>
        <p:txBody>
          <a:bodyPr wrap="square" rtlCol="0">
            <a:spAutoFit/>
          </a:bodyPr>
          <a:lstStyle/>
          <a:p>
            <a:r>
              <a:rPr lang="es-ES" err="1"/>
              <a:t>fitted</a:t>
            </a:r>
            <a:r>
              <a:rPr lang="es-ES"/>
              <a:t> </a:t>
            </a:r>
            <a:r>
              <a:rPr lang="es-ES" err="1"/>
              <a:t>model</a:t>
            </a:r>
            <a:r>
              <a:rPr lang="es-ES"/>
              <a:t>  : </a:t>
            </a:r>
          </a:p>
          <a:p>
            <a:r>
              <a:rPr lang="es-ES"/>
              <a:t>y =   -0.000 x^0  + 0.003 x^1  - 0.022 x^2  - 0.097 x^3  + 0.224 x^4  + 0.326 x^5 </a:t>
            </a:r>
            <a:endParaRPr lang="en-US"/>
          </a:p>
        </p:txBody>
      </p:sp>
      <p:sp>
        <p:nvSpPr>
          <p:cNvPr id="10" name="TextBox 9">
            <a:extLst>
              <a:ext uri="{FF2B5EF4-FFF2-40B4-BE49-F238E27FC236}">
                <a16:creationId xmlns:a16="http://schemas.microsoft.com/office/drawing/2014/main" id="{AB3EA2F0-BBDD-3356-51CF-483B8E14FE32}"/>
              </a:ext>
            </a:extLst>
          </p:cNvPr>
          <p:cNvSpPr txBox="1"/>
          <p:nvPr/>
        </p:nvSpPr>
        <p:spPr>
          <a:xfrm>
            <a:off x="8503918" y="1682691"/>
            <a:ext cx="2145032" cy="646331"/>
          </a:xfrm>
          <a:prstGeom prst="rect">
            <a:avLst/>
          </a:prstGeom>
          <a:noFill/>
        </p:spPr>
        <p:txBody>
          <a:bodyPr wrap="square" rtlCol="0">
            <a:spAutoFit/>
          </a:bodyPr>
          <a:lstStyle/>
          <a:p>
            <a:r>
              <a:rPr lang="fi-FI"/>
              <a:t>generating function:</a:t>
            </a:r>
          </a:p>
          <a:p>
            <a:r>
              <a:rPr lang="fi-FI"/>
              <a:t>y = 3*sin(5*x)</a:t>
            </a:r>
            <a:endParaRPr lang="en-US"/>
          </a:p>
        </p:txBody>
      </p:sp>
      <p:sp>
        <p:nvSpPr>
          <p:cNvPr id="11" name="TextBox 10">
            <a:extLst>
              <a:ext uri="{FF2B5EF4-FFF2-40B4-BE49-F238E27FC236}">
                <a16:creationId xmlns:a16="http://schemas.microsoft.com/office/drawing/2014/main" id="{88ABBD0B-1FFA-D7B3-A2AE-E5094B5499FB}"/>
              </a:ext>
            </a:extLst>
          </p:cNvPr>
          <p:cNvSpPr txBox="1"/>
          <p:nvPr/>
        </p:nvSpPr>
        <p:spPr>
          <a:xfrm>
            <a:off x="8675368" y="2535405"/>
            <a:ext cx="2505075" cy="3139321"/>
          </a:xfrm>
          <a:prstGeom prst="rect">
            <a:avLst/>
          </a:prstGeom>
          <a:noFill/>
        </p:spPr>
        <p:txBody>
          <a:bodyPr wrap="square" rtlCol="0">
            <a:spAutoFit/>
          </a:bodyPr>
          <a:lstStyle/>
          <a:p>
            <a:r>
              <a:rPr lang="en-US"/>
              <a:t>      X              Y</a:t>
            </a:r>
          </a:p>
          <a:p>
            <a:r>
              <a:rPr lang="en-US"/>
              <a:t>2.5810     0.7884</a:t>
            </a:r>
          </a:p>
          <a:p>
            <a:r>
              <a:rPr lang="en-US"/>
              <a:t>-0.6294     0.1451</a:t>
            </a:r>
          </a:p>
          <a:p>
            <a:r>
              <a:rPr lang="en-US"/>
              <a:t>-0.3058    -2.9623</a:t>
            </a:r>
          </a:p>
          <a:p>
            <a:r>
              <a:rPr lang="en-US"/>
              <a:t>-4.4691     1.1832</a:t>
            </a:r>
          </a:p>
          <a:p>
            <a:r>
              <a:rPr lang="en-US"/>
              <a:t> 2.3828    -2.0652</a:t>
            </a:r>
          </a:p>
          <a:p>
            <a:r>
              <a:rPr lang="en-US"/>
              <a:t>-1.2156     0.5980</a:t>
            </a:r>
          </a:p>
          <a:p>
            <a:r>
              <a:rPr lang="en-US"/>
              <a:t> 3.1759    -0.7026</a:t>
            </a:r>
          </a:p>
          <a:p>
            <a:r>
              <a:rPr lang="en-US"/>
              <a:t>-3.3902     3.1167</a:t>
            </a:r>
          </a:p>
          <a:p>
            <a:r>
              <a:rPr lang="en-US"/>
              <a:t> 1.7645     1.7206</a:t>
            </a:r>
          </a:p>
          <a:p>
            <a:r>
              <a:rPr lang="en-US"/>
              <a:t>-4.9827     0.8189</a:t>
            </a:r>
          </a:p>
        </p:txBody>
      </p:sp>
      <p:sp>
        <p:nvSpPr>
          <p:cNvPr id="3" name="Slide Number Placeholder 2">
            <a:extLst>
              <a:ext uri="{FF2B5EF4-FFF2-40B4-BE49-F238E27FC236}">
                <a16:creationId xmlns:a16="http://schemas.microsoft.com/office/drawing/2014/main" id="{59CB2E1B-013F-10F1-6811-D13229D0F474}"/>
              </a:ext>
            </a:extLst>
          </p:cNvPr>
          <p:cNvSpPr>
            <a:spLocks noGrp="1"/>
          </p:cNvSpPr>
          <p:nvPr>
            <p:ph type="sldNum" sz="quarter" idx="12"/>
          </p:nvPr>
        </p:nvSpPr>
        <p:spPr/>
        <p:txBody>
          <a:bodyPr/>
          <a:lstStyle/>
          <a:p>
            <a:fld id="{2731E1F7-1659-4E05-9C86-B889427470BB}" type="slidenum">
              <a:rPr lang="en-US" smtClean="0"/>
              <a:t>19</a:t>
            </a:fld>
            <a:endParaRPr lang="en-US"/>
          </a:p>
        </p:txBody>
      </p:sp>
    </p:spTree>
    <p:extLst>
      <p:ext uri="{BB962C8B-B14F-4D97-AF65-F5344CB8AC3E}">
        <p14:creationId xmlns:p14="http://schemas.microsoft.com/office/powerpoint/2010/main" val="22303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27BAF-E4A6-2E02-23AF-F08B58F7660F}"/>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Codes for the Demo</a:t>
            </a:r>
          </a:p>
        </p:txBody>
      </p:sp>
      <p:pic>
        <p:nvPicPr>
          <p:cNvPr id="5" name="Content Placeholder 4">
            <a:extLst>
              <a:ext uri="{FF2B5EF4-FFF2-40B4-BE49-F238E27FC236}">
                <a16:creationId xmlns:a16="http://schemas.microsoft.com/office/drawing/2014/main" id="{91FAC6E2-96C1-92A3-40C6-8A78AFEC2102}"/>
              </a:ext>
            </a:extLst>
          </p:cNvPr>
          <p:cNvPicPr>
            <a:picLocks noGrp="1" noChangeAspect="1"/>
          </p:cNvPicPr>
          <p:nvPr>
            <p:ph idx="1"/>
          </p:nvPr>
        </p:nvPicPr>
        <p:blipFill>
          <a:blip r:embed="rId2"/>
          <a:stretch>
            <a:fillRect/>
          </a:stretch>
        </p:blipFill>
        <p:spPr>
          <a:xfrm>
            <a:off x="6096000" y="519440"/>
            <a:ext cx="5608320" cy="5774669"/>
          </a:xfrm>
          <a:prstGeom prst="rect">
            <a:avLst/>
          </a:prstGeom>
        </p:spPr>
      </p:pic>
      <p:sp>
        <p:nvSpPr>
          <p:cNvPr id="4" name="Slide Number Placeholder 3">
            <a:extLst>
              <a:ext uri="{FF2B5EF4-FFF2-40B4-BE49-F238E27FC236}">
                <a16:creationId xmlns:a16="http://schemas.microsoft.com/office/drawing/2014/main" id="{B68B2F7C-FD10-5816-9AFB-0B76FA995D6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22448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A882-297C-DC9A-76C6-38CF9DB039CD}"/>
              </a:ext>
            </a:extLst>
          </p:cNvPr>
          <p:cNvSpPr>
            <a:spLocks noGrp="1"/>
          </p:cNvSpPr>
          <p:nvPr>
            <p:ph type="title"/>
          </p:nvPr>
        </p:nvSpPr>
        <p:spPr/>
        <p:txBody>
          <a:bodyPr/>
          <a:lstStyle/>
          <a:p>
            <a:r>
              <a:rPr lang="en-US"/>
              <a:t>A generalized model</a:t>
            </a:r>
          </a:p>
        </p:txBody>
      </p:sp>
      <p:sp>
        <p:nvSpPr>
          <p:cNvPr id="4" name="Content Placeholder 3">
            <a:extLst>
              <a:ext uri="{FF2B5EF4-FFF2-40B4-BE49-F238E27FC236}">
                <a16:creationId xmlns:a16="http://schemas.microsoft.com/office/drawing/2014/main" id="{8EC506E1-4121-C2FE-0812-B2BE390A18E4}"/>
              </a:ext>
            </a:extLst>
          </p:cNvPr>
          <p:cNvSpPr>
            <a:spLocks noGrp="1"/>
          </p:cNvSpPr>
          <p:nvPr>
            <p:ph idx="1"/>
          </p:nvPr>
        </p:nvSpPr>
        <p:spPr/>
        <p:txBody>
          <a:bodyPr/>
          <a:lstStyle/>
          <a:p>
            <a:r>
              <a:rPr lang="en-US"/>
              <a:t>If your model doesn’t match your generating function, you will never get a satisfactory fit.</a:t>
            </a:r>
          </a:p>
          <a:p>
            <a:r>
              <a:rPr lang="en-US"/>
              <a:t>Neural networks are a form of general model that can be applied to many situations successfully.</a:t>
            </a:r>
          </a:p>
          <a:p>
            <a:pPr lvl="1"/>
            <a:r>
              <a:rPr lang="en-US"/>
              <a:t>They tend to be applied on categorical data and classification, but regression is possible.</a:t>
            </a:r>
          </a:p>
          <a:p>
            <a:pPr lvl="1"/>
            <a:r>
              <a:rPr lang="en-US"/>
              <a:t>They are successful at many models where there is a large data set with complex inputs and a finite number of outputs</a:t>
            </a:r>
          </a:p>
        </p:txBody>
      </p:sp>
      <p:sp>
        <p:nvSpPr>
          <p:cNvPr id="3" name="Slide Number Placeholder 2">
            <a:extLst>
              <a:ext uri="{FF2B5EF4-FFF2-40B4-BE49-F238E27FC236}">
                <a16:creationId xmlns:a16="http://schemas.microsoft.com/office/drawing/2014/main" id="{30FB6BC5-FDE5-2CEE-11F5-8C8E99B71C8A}"/>
              </a:ext>
            </a:extLst>
          </p:cNvPr>
          <p:cNvSpPr>
            <a:spLocks noGrp="1"/>
          </p:cNvSpPr>
          <p:nvPr>
            <p:ph type="sldNum" sz="quarter" idx="12"/>
          </p:nvPr>
        </p:nvSpPr>
        <p:spPr/>
        <p:txBody>
          <a:bodyPr/>
          <a:lstStyle/>
          <a:p>
            <a:fld id="{2731E1F7-1659-4E05-9C86-B889427470BB}" type="slidenum">
              <a:rPr lang="en-US" smtClean="0"/>
              <a:t>20</a:t>
            </a:fld>
            <a:endParaRPr lang="en-US"/>
          </a:p>
        </p:txBody>
      </p:sp>
    </p:spTree>
    <p:extLst>
      <p:ext uri="{BB962C8B-B14F-4D97-AF65-F5344CB8AC3E}">
        <p14:creationId xmlns:p14="http://schemas.microsoft.com/office/powerpoint/2010/main" val="903002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3E0-F8AE-C564-FBDE-7F2D9C951EE9}"/>
              </a:ext>
            </a:extLst>
          </p:cNvPr>
          <p:cNvSpPr>
            <a:spLocks noGrp="1"/>
          </p:cNvSpPr>
          <p:nvPr>
            <p:ph type="title"/>
          </p:nvPr>
        </p:nvSpPr>
        <p:spPr/>
        <p:txBody>
          <a:bodyPr/>
          <a:lstStyle/>
          <a:p>
            <a:r>
              <a:rPr lang="en-US" dirty="0"/>
              <a:t>The MNIST Data Set </a:t>
            </a:r>
          </a:p>
        </p:txBody>
      </p:sp>
      <p:pic>
        <p:nvPicPr>
          <p:cNvPr id="5" name="Content Placeholder 4">
            <a:extLst>
              <a:ext uri="{FF2B5EF4-FFF2-40B4-BE49-F238E27FC236}">
                <a16:creationId xmlns:a16="http://schemas.microsoft.com/office/drawing/2014/main" id="{E5B50E2C-C35F-C2BD-FC9C-DF3FDFDA0406}"/>
              </a:ext>
            </a:extLst>
          </p:cNvPr>
          <p:cNvPicPr>
            <a:picLocks noGrp="1" noChangeAspect="1"/>
          </p:cNvPicPr>
          <p:nvPr>
            <p:ph idx="1"/>
          </p:nvPr>
        </p:nvPicPr>
        <p:blipFill>
          <a:blip r:embed="rId2"/>
          <a:stretch>
            <a:fillRect/>
          </a:stretch>
        </p:blipFill>
        <p:spPr>
          <a:xfrm>
            <a:off x="6865531" y="1690688"/>
            <a:ext cx="4284222" cy="4351338"/>
          </a:xfrm>
        </p:spPr>
      </p:pic>
      <p:sp>
        <p:nvSpPr>
          <p:cNvPr id="6" name="Slide Number Placeholder 5">
            <a:extLst>
              <a:ext uri="{FF2B5EF4-FFF2-40B4-BE49-F238E27FC236}">
                <a16:creationId xmlns:a16="http://schemas.microsoft.com/office/drawing/2014/main" id="{A9399A69-3798-1008-14FE-033E8A5A3427}"/>
              </a:ext>
            </a:extLst>
          </p:cNvPr>
          <p:cNvSpPr>
            <a:spLocks noGrp="1"/>
          </p:cNvSpPr>
          <p:nvPr>
            <p:ph type="sldNum" sz="quarter" idx="12"/>
          </p:nvPr>
        </p:nvSpPr>
        <p:spPr/>
        <p:txBody>
          <a:bodyPr/>
          <a:lstStyle/>
          <a:p>
            <a:fld id="{2731E1F7-1659-4E05-9C86-B889427470BB}" type="slidenum">
              <a:rPr lang="en-US" smtClean="0"/>
              <a:t>21</a:t>
            </a:fld>
            <a:endParaRPr lang="en-US"/>
          </a:p>
        </p:txBody>
      </p:sp>
      <p:sp>
        <p:nvSpPr>
          <p:cNvPr id="3" name="TextBox 2">
            <a:extLst>
              <a:ext uri="{FF2B5EF4-FFF2-40B4-BE49-F238E27FC236}">
                <a16:creationId xmlns:a16="http://schemas.microsoft.com/office/drawing/2014/main" id="{0DCBC0DF-629B-A2BB-5921-76CF27A784A2}"/>
              </a:ext>
            </a:extLst>
          </p:cNvPr>
          <p:cNvSpPr txBox="1"/>
          <p:nvPr/>
        </p:nvSpPr>
        <p:spPr>
          <a:xfrm>
            <a:off x="452761" y="1943511"/>
            <a:ext cx="6308986" cy="4524315"/>
          </a:xfrm>
          <a:prstGeom prst="rect">
            <a:avLst/>
          </a:prstGeom>
          <a:noFill/>
        </p:spPr>
        <p:txBody>
          <a:bodyPr wrap="square" rtlCol="0">
            <a:spAutoFit/>
          </a:bodyPr>
          <a:lstStyle/>
          <a:p>
            <a:r>
              <a:rPr lang="en-US" sz="3200" dirty="0"/>
              <a:t>60,000 handwritten numbers</a:t>
            </a:r>
          </a:p>
          <a:p>
            <a:r>
              <a:rPr lang="en-US" sz="3200" dirty="0"/>
              <a:t>Expert classification for each image</a:t>
            </a:r>
          </a:p>
          <a:p>
            <a:r>
              <a:rPr lang="en-US" sz="3200" dirty="0"/>
              <a:t>Images are 28x28 pixels</a:t>
            </a:r>
          </a:p>
          <a:p>
            <a:r>
              <a:rPr lang="en-US" sz="3200" dirty="0"/>
              <a:t>Total data size = 3.36 Mb</a:t>
            </a:r>
          </a:p>
          <a:p>
            <a:endParaRPr lang="en-US" sz="3200" dirty="0"/>
          </a:p>
          <a:p>
            <a:pPr marL="285750" indent="-285750">
              <a:buFont typeface="Arial" panose="020B0604020202020204" pitchFamily="34" charset="0"/>
              <a:buChar char="•"/>
            </a:pPr>
            <a:r>
              <a:rPr lang="en-US" sz="3200" dirty="0"/>
              <a:t>1994 Data Set Created</a:t>
            </a:r>
          </a:p>
          <a:p>
            <a:pPr marL="285750" indent="-285750">
              <a:buFont typeface="Arial" panose="020B0604020202020204" pitchFamily="34" charset="0"/>
              <a:buChar char="•"/>
            </a:pPr>
            <a:r>
              <a:rPr lang="en-US" sz="3200" dirty="0"/>
              <a:t>2004 Error rate 0.42%</a:t>
            </a:r>
          </a:p>
          <a:p>
            <a:pPr marL="285750" indent="-285750">
              <a:buFont typeface="Arial" panose="020B0604020202020204" pitchFamily="34" charset="0"/>
              <a:buChar char="•"/>
            </a:pPr>
            <a:r>
              <a:rPr lang="en-US" sz="3200" dirty="0"/>
              <a:t>2011 Error rate 0.27%</a:t>
            </a:r>
          </a:p>
        </p:txBody>
      </p:sp>
    </p:spTree>
    <p:extLst>
      <p:ext uri="{BB962C8B-B14F-4D97-AF65-F5344CB8AC3E}">
        <p14:creationId xmlns:p14="http://schemas.microsoft.com/office/powerpoint/2010/main" val="2294286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C307-568D-18BC-1276-B4ED9E49255C}"/>
              </a:ext>
            </a:extLst>
          </p:cNvPr>
          <p:cNvSpPr>
            <a:spLocks noGrp="1"/>
          </p:cNvSpPr>
          <p:nvPr>
            <p:ph type="title"/>
          </p:nvPr>
        </p:nvSpPr>
        <p:spPr/>
        <p:txBody>
          <a:bodyPr>
            <a:normAutofit/>
          </a:bodyPr>
          <a:lstStyle/>
          <a:p>
            <a:r>
              <a:rPr lang="en-US" dirty="0"/>
              <a:t>Word2Vec </a:t>
            </a:r>
            <a:br>
              <a:rPr lang="en-US" dirty="0"/>
            </a:br>
            <a:r>
              <a:rPr lang="en-US" sz="3100" dirty="0"/>
              <a:t>an early example of embedding changing words into vectors</a:t>
            </a:r>
          </a:p>
        </p:txBody>
      </p:sp>
      <p:sp>
        <p:nvSpPr>
          <p:cNvPr id="4" name="Content Placeholder 3">
            <a:extLst>
              <a:ext uri="{FF2B5EF4-FFF2-40B4-BE49-F238E27FC236}">
                <a16:creationId xmlns:a16="http://schemas.microsoft.com/office/drawing/2014/main" id="{EC9F4DB0-6340-1AC1-1A61-ED62081AD46B}"/>
              </a:ext>
            </a:extLst>
          </p:cNvPr>
          <p:cNvSpPr>
            <a:spLocks noGrp="1"/>
          </p:cNvSpPr>
          <p:nvPr>
            <p:ph idx="1"/>
          </p:nvPr>
        </p:nvSpPr>
        <p:spPr/>
        <p:txBody>
          <a:bodyPr/>
          <a:lstStyle/>
          <a:p>
            <a:r>
              <a:rPr lang="en-US" dirty="0"/>
              <a:t>Word2Vec is a program created in 2013 by Tomas </a:t>
            </a:r>
            <a:r>
              <a:rPr lang="en-US" dirty="0" err="1"/>
              <a:t>Mikolov</a:t>
            </a:r>
            <a:r>
              <a:rPr lang="en-US" dirty="0"/>
              <a:t> and other at Google.</a:t>
            </a:r>
          </a:p>
          <a:p>
            <a:r>
              <a:rPr lang="en-US" dirty="0"/>
              <a:t>It uses to algorithm </a:t>
            </a:r>
          </a:p>
          <a:p>
            <a:pPr lvl="1"/>
            <a:r>
              <a:rPr lang="en-US" dirty="0"/>
              <a:t>“Continuous Bag of Words” – to predict the next word in a sentence</a:t>
            </a:r>
          </a:p>
          <a:p>
            <a:pPr lvl="1"/>
            <a:r>
              <a:rPr lang="en-US" dirty="0"/>
              <a:t>“Skip-Gram” – predicts words missing in a sentence give the context</a:t>
            </a:r>
          </a:p>
          <a:p>
            <a:r>
              <a:rPr lang="en-US" dirty="0"/>
              <a:t>Training is done using positive and negative examples to capture semantic and syntactic relationships</a:t>
            </a:r>
          </a:p>
          <a:p>
            <a:pPr marL="0" indent="0">
              <a:buNone/>
            </a:pPr>
            <a:endParaRPr lang="en-US" dirty="0"/>
          </a:p>
        </p:txBody>
      </p:sp>
      <p:sp>
        <p:nvSpPr>
          <p:cNvPr id="3" name="Slide Number Placeholder 2">
            <a:extLst>
              <a:ext uri="{FF2B5EF4-FFF2-40B4-BE49-F238E27FC236}">
                <a16:creationId xmlns:a16="http://schemas.microsoft.com/office/drawing/2014/main" id="{1CD46D84-EDCB-DB0D-8CC4-D7D8144AFD10}"/>
              </a:ext>
            </a:extLst>
          </p:cNvPr>
          <p:cNvSpPr>
            <a:spLocks noGrp="1"/>
          </p:cNvSpPr>
          <p:nvPr>
            <p:ph type="sldNum" sz="quarter" idx="12"/>
          </p:nvPr>
        </p:nvSpPr>
        <p:spPr/>
        <p:txBody>
          <a:bodyPr/>
          <a:lstStyle/>
          <a:p>
            <a:fld id="{55762944-E8C6-4787-8CEB-9EE3E0754383}" type="slidenum">
              <a:rPr lang="en-US" smtClean="0"/>
              <a:t>22</a:t>
            </a:fld>
            <a:endParaRPr lang="en-US"/>
          </a:p>
        </p:txBody>
      </p:sp>
    </p:spTree>
    <p:extLst>
      <p:ext uri="{BB962C8B-B14F-4D97-AF65-F5344CB8AC3E}">
        <p14:creationId xmlns:p14="http://schemas.microsoft.com/office/powerpoint/2010/main" val="9888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8531-989C-70C0-F602-E26BA16B5330}"/>
              </a:ext>
            </a:extLst>
          </p:cNvPr>
          <p:cNvSpPr>
            <a:spLocks noGrp="1"/>
          </p:cNvSpPr>
          <p:nvPr>
            <p:ph type="title"/>
          </p:nvPr>
        </p:nvSpPr>
        <p:spPr/>
        <p:txBody>
          <a:bodyPr/>
          <a:lstStyle/>
          <a:p>
            <a:r>
              <a:rPr lang="en-US" dirty="0"/>
              <a:t>An Example of Word2Vect</a:t>
            </a:r>
          </a:p>
        </p:txBody>
      </p:sp>
      <p:sp>
        <p:nvSpPr>
          <p:cNvPr id="3" name="Content Placeholder 2">
            <a:extLst>
              <a:ext uri="{FF2B5EF4-FFF2-40B4-BE49-F238E27FC236}">
                <a16:creationId xmlns:a16="http://schemas.microsoft.com/office/drawing/2014/main" id="{3437B429-B85D-C7B8-9E89-29DBD1DC8F47}"/>
              </a:ext>
            </a:extLst>
          </p:cNvPr>
          <p:cNvSpPr>
            <a:spLocks noGrp="1"/>
          </p:cNvSpPr>
          <p:nvPr>
            <p:ph idx="1"/>
          </p:nvPr>
        </p:nvSpPr>
        <p:spPr/>
        <p:txBody>
          <a:bodyPr/>
          <a:lstStyle/>
          <a:p>
            <a:r>
              <a:rPr lang="en-US" dirty="0"/>
              <a:t>The word “Apple” becomes:  [ 0.64158976, -0.21014647,  0.588113  , ..., -0.40470958, 0.99179345,  0.76531297]</a:t>
            </a:r>
          </a:p>
          <a:p>
            <a:r>
              <a:rPr lang="en-US" dirty="0"/>
              <a:t>The word “Orange” becomes: [-0.08535365, -0.31420925, -0.09664118, ...,  0.5893312 , 0.44359636,  0.20136227]</a:t>
            </a:r>
          </a:p>
          <a:p>
            <a:pPr marL="0" indent="0">
              <a:buNone/>
            </a:pPr>
            <a:endParaRPr lang="en-US" dirty="0"/>
          </a:p>
          <a:p>
            <a:pPr marL="0" indent="0">
              <a:buNone/>
            </a:pPr>
            <a:r>
              <a:rPr lang="en-US" dirty="0"/>
              <a:t>These don’t look very similar – but if you measure the distance between them using  a technique called “cosine similarity”, they are very close together compared to other words.</a:t>
            </a:r>
          </a:p>
        </p:txBody>
      </p:sp>
      <p:sp>
        <p:nvSpPr>
          <p:cNvPr id="4" name="Slide Number Placeholder 3">
            <a:extLst>
              <a:ext uri="{FF2B5EF4-FFF2-40B4-BE49-F238E27FC236}">
                <a16:creationId xmlns:a16="http://schemas.microsoft.com/office/drawing/2014/main" id="{B7BCCE17-AB17-EF87-ECC7-3E9F3C980059}"/>
              </a:ext>
            </a:extLst>
          </p:cNvPr>
          <p:cNvSpPr>
            <a:spLocks noGrp="1"/>
          </p:cNvSpPr>
          <p:nvPr>
            <p:ph type="sldNum" sz="quarter" idx="12"/>
          </p:nvPr>
        </p:nvSpPr>
        <p:spPr/>
        <p:txBody>
          <a:bodyPr/>
          <a:lstStyle/>
          <a:p>
            <a:fld id="{55762944-E8C6-4787-8CEB-9EE3E0754383}" type="slidenum">
              <a:rPr lang="en-US" smtClean="0"/>
              <a:t>23</a:t>
            </a:fld>
            <a:endParaRPr lang="en-US"/>
          </a:p>
        </p:txBody>
      </p:sp>
    </p:spTree>
    <p:extLst>
      <p:ext uri="{BB962C8B-B14F-4D97-AF65-F5344CB8AC3E}">
        <p14:creationId xmlns:p14="http://schemas.microsoft.com/office/powerpoint/2010/main" val="347576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DFCF-2C77-8FB9-B9B2-F906B23BE08B}"/>
              </a:ext>
            </a:extLst>
          </p:cNvPr>
          <p:cNvSpPr>
            <a:spLocks noGrp="1"/>
          </p:cNvSpPr>
          <p:nvPr>
            <p:ph type="title"/>
          </p:nvPr>
        </p:nvSpPr>
        <p:spPr/>
        <p:txBody>
          <a:bodyPr/>
          <a:lstStyle/>
          <a:p>
            <a:r>
              <a:rPr lang="en-US" dirty="0"/>
              <a:t>Cosine similarity table between some common words</a:t>
            </a:r>
          </a:p>
        </p:txBody>
      </p:sp>
      <p:pic>
        <p:nvPicPr>
          <p:cNvPr id="6" name="Content Placeholder 5">
            <a:extLst>
              <a:ext uri="{FF2B5EF4-FFF2-40B4-BE49-F238E27FC236}">
                <a16:creationId xmlns:a16="http://schemas.microsoft.com/office/drawing/2014/main" id="{F57C4F08-A89F-B14B-9622-E0097112B77B}"/>
              </a:ext>
            </a:extLst>
          </p:cNvPr>
          <p:cNvPicPr>
            <a:picLocks noGrp="1" noChangeAspect="1"/>
          </p:cNvPicPr>
          <p:nvPr>
            <p:ph idx="1"/>
          </p:nvPr>
        </p:nvPicPr>
        <p:blipFill>
          <a:blip r:embed="rId2"/>
          <a:stretch>
            <a:fillRect/>
          </a:stretch>
        </p:blipFill>
        <p:spPr>
          <a:xfrm>
            <a:off x="1264921" y="1825625"/>
            <a:ext cx="9662158" cy="4351338"/>
          </a:xfrm>
        </p:spPr>
      </p:pic>
      <p:sp>
        <p:nvSpPr>
          <p:cNvPr id="4" name="Slide Number Placeholder 3">
            <a:extLst>
              <a:ext uri="{FF2B5EF4-FFF2-40B4-BE49-F238E27FC236}">
                <a16:creationId xmlns:a16="http://schemas.microsoft.com/office/drawing/2014/main" id="{0797FEB8-0BCB-8699-81C5-2019C14B55D5}"/>
              </a:ext>
            </a:extLst>
          </p:cNvPr>
          <p:cNvSpPr>
            <a:spLocks noGrp="1"/>
          </p:cNvSpPr>
          <p:nvPr>
            <p:ph type="sldNum" sz="quarter" idx="12"/>
          </p:nvPr>
        </p:nvSpPr>
        <p:spPr/>
        <p:txBody>
          <a:bodyPr/>
          <a:lstStyle/>
          <a:p>
            <a:fld id="{55762944-E8C6-4787-8CEB-9EE3E0754383}" type="slidenum">
              <a:rPr lang="en-US" smtClean="0"/>
              <a:t>24</a:t>
            </a:fld>
            <a:endParaRPr lang="en-US"/>
          </a:p>
        </p:txBody>
      </p:sp>
    </p:spTree>
    <p:extLst>
      <p:ext uri="{BB962C8B-B14F-4D97-AF65-F5344CB8AC3E}">
        <p14:creationId xmlns:p14="http://schemas.microsoft.com/office/powerpoint/2010/main" val="299773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35A-B5EB-5F9E-6135-14C8DA85EC21}"/>
              </a:ext>
            </a:extLst>
          </p:cNvPr>
          <p:cNvSpPr>
            <a:spLocks noGrp="1"/>
          </p:cNvSpPr>
          <p:nvPr>
            <p:ph type="title"/>
          </p:nvPr>
        </p:nvSpPr>
        <p:spPr/>
        <p:txBody>
          <a:bodyPr/>
          <a:lstStyle/>
          <a:p>
            <a:r>
              <a:rPr lang="en-US" dirty="0"/>
              <a:t>Word Arithmetic</a:t>
            </a:r>
          </a:p>
        </p:txBody>
      </p:sp>
      <p:sp>
        <p:nvSpPr>
          <p:cNvPr id="3" name="Content Placeholder 2">
            <a:extLst>
              <a:ext uri="{FF2B5EF4-FFF2-40B4-BE49-F238E27FC236}">
                <a16:creationId xmlns:a16="http://schemas.microsoft.com/office/drawing/2014/main" id="{8C42DD38-C779-3A00-415F-1E248C9BCF47}"/>
              </a:ext>
            </a:extLst>
          </p:cNvPr>
          <p:cNvSpPr>
            <a:spLocks noGrp="1"/>
          </p:cNvSpPr>
          <p:nvPr>
            <p:ph idx="1"/>
          </p:nvPr>
        </p:nvSpPr>
        <p:spPr/>
        <p:txBody>
          <a:bodyPr/>
          <a:lstStyle/>
          <a:p>
            <a:r>
              <a:rPr lang="en-US" b="0" i="0" dirty="0">
                <a:solidFill>
                  <a:srgbClr val="1F1F1F"/>
                </a:solidFill>
                <a:effectLst/>
                <a:latin typeface="Courier New" panose="02070309020205020404" pitchFamily="49" charset="0"/>
              </a:rPr>
              <a:t>Result of 'president - country + company': ['company', '</a:t>
            </a:r>
            <a:r>
              <a:rPr lang="en-US" b="0" i="0" dirty="0" err="1">
                <a:solidFill>
                  <a:srgbClr val="1F1F1F"/>
                </a:solidFill>
                <a:effectLst/>
                <a:latin typeface="Courier New" panose="02070309020205020404" pitchFamily="49" charset="0"/>
              </a:rPr>
              <a:t>ceo</a:t>
            </a:r>
            <a:r>
              <a:rPr lang="en-US" b="0" i="0" dirty="0">
                <a:solidFill>
                  <a:srgbClr val="1F1F1F"/>
                </a:solidFill>
                <a:effectLst/>
                <a:latin typeface="Courier New" panose="02070309020205020404" pitchFamily="49" charset="0"/>
              </a:rPr>
              <a:t>', 'corporation', 'president', 'executive’] </a:t>
            </a:r>
          </a:p>
          <a:p>
            <a:r>
              <a:rPr lang="en-US" b="0" i="0" dirty="0">
                <a:solidFill>
                  <a:srgbClr val="1F1F1F"/>
                </a:solidFill>
                <a:effectLst/>
                <a:latin typeface="Courier New" panose="02070309020205020404" pitchFamily="49" charset="0"/>
              </a:rPr>
              <a:t>Result of 'king - man + woman': ['queen', '</a:t>
            </a:r>
            <a:r>
              <a:rPr lang="en-US" b="0" i="0" dirty="0" err="1">
                <a:solidFill>
                  <a:srgbClr val="1F1F1F"/>
                </a:solidFill>
                <a:effectLst/>
                <a:latin typeface="Courier New" panose="02070309020205020404" pitchFamily="49" charset="0"/>
              </a:rPr>
              <a:t>elizabeth</a:t>
            </a:r>
            <a:r>
              <a:rPr lang="en-US" b="0" i="0" dirty="0">
                <a:solidFill>
                  <a:srgbClr val="1F1F1F"/>
                </a:solidFill>
                <a:effectLst/>
                <a:latin typeface="Courier New" panose="02070309020205020404" pitchFamily="49" charset="0"/>
              </a:rPr>
              <a:t>', 'princess', 'woman', 'her']</a:t>
            </a:r>
            <a:endParaRPr lang="en-US" dirty="0"/>
          </a:p>
        </p:txBody>
      </p:sp>
      <p:sp>
        <p:nvSpPr>
          <p:cNvPr id="4" name="Slide Number Placeholder 3">
            <a:extLst>
              <a:ext uri="{FF2B5EF4-FFF2-40B4-BE49-F238E27FC236}">
                <a16:creationId xmlns:a16="http://schemas.microsoft.com/office/drawing/2014/main" id="{0B08F020-4CE9-C8DB-C440-257B229ACAD4}"/>
              </a:ext>
            </a:extLst>
          </p:cNvPr>
          <p:cNvSpPr>
            <a:spLocks noGrp="1"/>
          </p:cNvSpPr>
          <p:nvPr>
            <p:ph type="sldNum" sz="quarter" idx="12"/>
          </p:nvPr>
        </p:nvSpPr>
        <p:spPr/>
        <p:txBody>
          <a:bodyPr/>
          <a:lstStyle/>
          <a:p>
            <a:fld id="{55762944-E8C6-4787-8CEB-9EE3E0754383}" type="slidenum">
              <a:rPr lang="en-US" smtClean="0"/>
              <a:t>25</a:t>
            </a:fld>
            <a:endParaRPr lang="en-US"/>
          </a:p>
        </p:txBody>
      </p:sp>
    </p:spTree>
    <p:extLst>
      <p:ext uri="{BB962C8B-B14F-4D97-AF65-F5344CB8AC3E}">
        <p14:creationId xmlns:p14="http://schemas.microsoft.com/office/powerpoint/2010/main" val="248234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D1A6CC-0BF0-A854-BD3D-2A6164E5B95F}"/>
              </a:ext>
            </a:extLst>
          </p:cNvPr>
          <p:cNvSpPr>
            <a:spLocks noGrp="1"/>
          </p:cNvSpPr>
          <p:nvPr>
            <p:ph type="title"/>
          </p:nvPr>
        </p:nvSpPr>
        <p:spPr/>
        <p:txBody>
          <a:bodyPr/>
          <a:lstStyle/>
          <a:p>
            <a:r>
              <a:rPr lang="en-US" dirty="0"/>
              <a:t>The Confusion Matrix</a:t>
            </a:r>
          </a:p>
        </p:txBody>
      </p:sp>
      <p:sp>
        <p:nvSpPr>
          <p:cNvPr id="5" name="Slide Number Placeholder 4">
            <a:extLst>
              <a:ext uri="{FF2B5EF4-FFF2-40B4-BE49-F238E27FC236}">
                <a16:creationId xmlns:a16="http://schemas.microsoft.com/office/drawing/2014/main" id="{AD93A808-66F2-82EC-1B88-7EA7AB6B75CE}"/>
              </a:ext>
            </a:extLst>
          </p:cNvPr>
          <p:cNvSpPr>
            <a:spLocks noGrp="1"/>
          </p:cNvSpPr>
          <p:nvPr>
            <p:ph type="sldNum" sz="quarter" idx="12"/>
          </p:nvPr>
        </p:nvSpPr>
        <p:spPr/>
        <p:txBody>
          <a:bodyPr/>
          <a:lstStyle/>
          <a:p>
            <a:fld id="{55762944-E8C6-4787-8CEB-9EE3E0754383}" type="slidenum">
              <a:rPr lang="en-US" smtClean="0"/>
              <a:t>26</a:t>
            </a:fld>
            <a:endParaRPr lang="en-US"/>
          </a:p>
        </p:txBody>
      </p:sp>
      <p:pic>
        <p:nvPicPr>
          <p:cNvPr id="14" name="Picture 13">
            <a:extLst>
              <a:ext uri="{FF2B5EF4-FFF2-40B4-BE49-F238E27FC236}">
                <a16:creationId xmlns:a16="http://schemas.microsoft.com/office/drawing/2014/main" id="{011CD71D-9075-48CA-7A0E-001D34BEE819}"/>
              </a:ext>
            </a:extLst>
          </p:cNvPr>
          <p:cNvPicPr>
            <a:picLocks noChangeAspect="1"/>
          </p:cNvPicPr>
          <p:nvPr/>
        </p:nvPicPr>
        <p:blipFill>
          <a:blip r:embed="rId2"/>
          <a:stretch>
            <a:fillRect/>
          </a:stretch>
        </p:blipFill>
        <p:spPr>
          <a:xfrm>
            <a:off x="1346199" y="1808650"/>
            <a:ext cx="8399365" cy="3240700"/>
          </a:xfrm>
          <a:prstGeom prst="rect">
            <a:avLst/>
          </a:prstGeom>
        </p:spPr>
      </p:pic>
      <p:sp>
        <p:nvSpPr>
          <p:cNvPr id="15" name="TextBox 14">
            <a:extLst>
              <a:ext uri="{FF2B5EF4-FFF2-40B4-BE49-F238E27FC236}">
                <a16:creationId xmlns:a16="http://schemas.microsoft.com/office/drawing/2014/main" id="{DDFEA73A-0CA2-9D1A-EDC8-2DB8281444AD}"/>
              </a:ext>
            </a:extLst>
          </p:cNvPr>
          <p:cNvSpPr txBox="1"/>
          <p:nvPr/>
        </p:nvSpPr>
        <p:spPr>
          <a:xfrm>
            <a:off x="3561347" y="5454316"/>
            <a:ext cx="4254626" cy="646331"/>
          </a:xfrm>
          <a:prstGeom prst="rect">
            <a:avLst/>
          </a:prstGeom>
          <a:noFill/>
        </p:spPr>
        <p:txBody>
          <a:bodyPr wrap="none" rtlCol="0">
            <a:spAutoFit/>
          </a:bodyPr>
          <a:lstStyle/>
          <a:p>
            <a:r>
              <a:rPr lang="en-US" sz="3600" dirty="0"/>
              <a:t>Is this a good result?</a:t>
            </a:r>
          </a:p>
        </p:txBody>
      </p:sp>
    </p:spTree>
    <p:extLst>
      <p:ext uri="{BB962C8B-B14F-4D97-AF65-F5344CB8AC3E}">
        <p14:creationId xmlns:p14="http://schemas.microsoft.com/office/powerpoint/2010/main" val="2215137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1010-9602-A772-801D-0B611E54F519}"/>
              </a:ext>
            </a:extLst>
          </p:cNvPr>
          <p:cNvSpPr>
            <a:spLocks noGrp="1"/>
          </p:cNvSpPr>
          <p:nvPr>
            <p:ph type="title"/>
          </p:nvPr>
        </p:nvSpPr>
        <p:spPr/>
        <p:txBody>
          <a:bodyPr/>
          <a:lstStyle/>
          <a:p>
            <a:r>
              <a:rPr lang="en-US" dirty="0"/>
              <a:t>Somethings to know if you use ML</a:t>
            </a:r>
          </a:p>
        </p:txBody>
      </p:sp>
      <p:sp>
        <p:nvSpPr>
          <p:cNvPr id="3" name="Content Placeholder 2">
            <a:extLst>
              <a:ext uri="{FF2B5EF4-FFF2-40B4-BE49-F238E27FC236}">
                <a16:creationId xmlns:a16="http://schemas.microsoft.com/office/drawing/2014/main" id="{D6B2210C-A184-3488-E09F-3C47C657091A}"/>
              </a:ext>
            </a:extLst>
          </p:cNvPr>
          <p:cNvSpPr>
            <a:spLocks noGrp="1"/>
          </p:cNvSpPr>
          <p:nvPr>
            <p:ph idx="1"/>
          </p:nvPr>
        </p:nvSpPr>
        <p:spPr/>
        <p:txBody>
          <a:bodyPr/>
          <a:lstStyle/>
          <a:p>
            <a:r>
              <a:rPr lang="en-US" dirty="0"/>
              <a:t>Confusion Matrix</a:t>
            </a:r>
          </a:p>
          <a:p>
            <a:r>
              <a:rPr lang="en-US" dirty="0"/>
              <a:t>Precision</a:t>
            </a:r>
          </a:p>
          <a:p>
            <a:r>
              <a:rPr lang="en-US" dirty="0"/>
              <a:t>Accuracy</a:t>
            </a:r>
          </a:p>
          <a:p>
            <a:r>
              <a:rPr lang="en-US" dirty="0"/>
              <a:t>Specificity</a:t>
            </a:r>
          </a:p>
          <a:p>
            <a:r>
              <a:rPr lang="en-US" dirty="0"/>
              <a:t>F1-Score</a:t>
            </a:r>
          </a:p>
          <a:p>
            <a:r>
              <a:rPr lang="en-US" dirty="0"/>
              <a:t>Model Loss</a:t>
            </a:r>
          </a:p>
          <a:p>
            <a:r>
              <a:rPr lang="en-US" dirty="0"/>
              <a:t>Model Accuracy</a:t>
            </a:r>
          </a:p>
          <a:p>
            <a:endParaRPr lang="en-US" dirty="0"/>
          </a:p>
        </p:txBody>
      </p:sp>
      <p:sp>
        <p:nvSpPr>
          <p:cNvPr id="4" name="Slide Number Placeholder 3">
            <a:extLst>
              <a:ext uri="{FF2B5EF4-FFF2-40B4-BE49-F238E27FC236}">
                <a16:creationId xmlns:a16="http://schemas.microsoft.com/office/drawing/2014/main" id="{B891A63D-9D89-FFD2-D7F4-CC28877603FD}"/>
              </a:ext>
            </a:extLst>
          </p:cNvPr>
          <p:cNvSpPr>
            <a:spLocks noGrp="1"/>
          </p:cNvSpPr>
          <p:nvPr>
            <p:ph type="sldNum" sz="quarter" idx="12"/>
          </p:nvPr>
        </p:nvSpPr>
        <p:spPr/>
        <p:txBody>
          <a:bodyPr/>
          <a:lstStyle/>
          <a:p>
            <a:fld id="{55762944-E8C6-4787-8CEB-9EE3E0754383}" type="slidenum">
              <a:rPr lang="en-US" smtClean="0"/>
              <a:t>27</a:t>
            </a:fld>
            <a:endParaRPr lang="en-US"/>
          </a:p>
        </p:txBody>
      </p:sp>
      <p:sp>
        <p:nvSpPr>
          <p:cNvPr id="5" name="TextBox 4">
            <a:extLst>
              <a:ext uri="{FF2B5EF4-FFF2-40B4-BE49-F238E27FC236}">
                <a16:creationId xmlns:a16="http://schemas.microsoft.com/office/drawing/2014/main" id="{448469DA-8D0B-6034-4E0D-B256A4EAA314}"/>
              </a:ext>
            </a:extLst>
          </p:cNvPr>
          <p:cNvSpPr txBox="1"/>
          <p:nvPr/>
        </p:nvSpPr>
        <p:spPr>
          <a:xfrm>
            <a:off x="4073236" y="2244060"/>
            <a:ext cx="7026233" cy="2739211"/>
          </a:xfrm>
          <a:prstGeom prst="rect">
            <a:avLst/>
          </a:prstGeom>
          <a:noFill/>
        </p:spPr>
        <p:txBody>
          <a:bodyPr wrap="square" rtlCol="0">
            <a:spAutoFit/>
          </a:bodyPr>
          <a:lstStyle/>
          <a:p>
            <a:r>
              <a:rPr lang="en-US" sz="2400" i="1" dirty="0"/>
              <a:t>Suggested reading:</a:t>
            </a:r>
          </a:p>
          <a:p>
            <a:r>
              <a:rPr lang="en-US" sz="3600" b="1" i="1" dirty="0"/>
              <a:t>Deep Learning: A Visual Approach </a:t>
            </a:r>
          </a:p>
          <a:p>
            <a:r>
              <a:rPr lang="en-US" sz="3600" dirty="0"/>
              <a:t>by Andrew Glassner</a:t>
            </a:r>
          </a:p>
          <a:p>
            <a:r>
              <a:rPr lang="en-US" sz="2000" dirty="0"/>
              <a:t>(no starch press) </a:t>
            </a:r>
          </a:p>
          <a:p>
            <a:r>
              <a:rPr lang="en-US" sz="2000" dirty="0"/>
              <a:t>San Francisco 2021</a:t>
            </a:r>
          </a:p>
        </p:txBody>
      </p:sp>
    </p:spTree>
    <p:extLst>
      <p:ext uri="{BB962C8B-B14F-4D97-AF65-F5344CB8AC3E}">
        <p14:creationId xmlns:p14="http://schemas.microsoft.com/office/powerpoint/2010/main" val="310561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43AF244-4F03-AA8D-ABAE-EE66C0A7054F}"/>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Artificial General Intelligence</a:t>
            </a:r>
          </a:p>
        </p:txBody>
      </p:sp>
      <p:sp>
        <p:nvSpPr>
          <p:cNvPr id="3" name="Content Placeholder 2">
            <a:extLst>
              <a:ext uri="{FF2B5EF4-FFF2-40B4-BE49-F238E27FC236}">
                <a16:creationId xmlns:a16="http://schemas.microsoft.com/office/drawing/2014/main" id="{6A9CAB75-6291-EE1A-83E5-D8B56848067F}"/>
              </a:ext>
            </a:extLst>
          </p:cNvPr>
          <p:cNvSpPr>
            <a:spLocks noGrp="1"/>
          </p:cNvSpPr>
          <p:nvPr>
            <p:ph idx="1"/>
          </p:nvPr>
        </p:nvSpPr>
        <p:spPr>
          <a:xfrm>
            <a:off x="5280212" y="804672"/>
            <a:ext cx="6113212" cy="5230368"/>
          </a:xfrm>
        </p:spPr>
        <p:txBody>
          <a:bodyPr anchor="ctr">
            <a:normAutofit/>
          </a:bodyPr>
          <a:lstStyle/>
          <a:p>
            <a:r>
              <a:rPr lang="en-US" dirty="0">
                <a:solidFill>
                  <a:schemeClr val="tx2"/>
                </a:solidFill>
              </a:rPr>
              <a:t>Artificial general intelligence (AGI) is a type of artificial intelligence (AI) that matches or surpasses human capabilities across a wide range of cognitive tasks. This is in contrast to narrow AI, which is designed for specific tasks. AGI is considered one of various definitions of strong AI.  </a:t>
            </a:r>
            <a:r>
              <a:rPr lang="en-US" sz="1400" dirty="0">
                <a:solidFill>
                  <a:schemeClr val="tx2"/>
                </a:solidFill>
              </a:rPr>
              <a:t>(https://en.wikipedia.org/wiki/Artificial_general_intelligence)</a:t>
            </a:r>
          </a:p>
        </p:txBody>
      </p:sp>
      <p:sp>
        <p:nvSpPr>
          <p:cNvPr id="4" name="Slide Number Placeholder 3">
            <a:extLst>
              <a:ext uri="{FF2B5EF4-FFF2-40B4-BE49-F238E27FC236}">
                <a16:creationId xmlns:a16="http://schemas.microsoft.com/office/drawing/2014/main" id="{AF18E5EF-0FA3-D9AE-A837-B3CD732BD9C7}"/>
              </a:ext>
            </a:extLst>
          </p:cNvPr>
          <p:cNvSpPr>
            <a:spLocks noGrp="1"/>
          </p:cNvSpPr>
          <p:nvPr>
            <p:ph type="sldNum" sz="quarter" idx="12"/>
          </p:nvPr>
        </p:nvSpPr>
        <p:spPr/>
        <p:txBody>
          <a:bodyPr/>
          <a:lstStyle/>
          <a:p>
            <a:fld id="{55762944-E8C6-4787-8CEB-9EE3E0754383}" type="slidenum">
              <a:rPr lang="en-US" smtClean="0"/>
              <a:t>28</a:t>
            </a:fld>
            <a:endParaRPr lang="en-US"/>
          </a:p>
        </p:txBody>
      </p:sp>
    </p:spTree>
    <p:extLst>
      <p:ext uri="{BB962C8B-B14F-4D97-AF65-F5344CB8AC3E}">
        <p14:creationId xmlns:p14="http://schemas.microsoft.com/office/powerpoint/2010/main" val="248017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D147-E200-FF48-EFC0-49C1603066DC}"/>
              </a:ext>
            </a:extLst>
          </p:cNvPr>
          <p:cNvSpPr>
            <a:spLocks noGrp="1"/>
          </p:cNvSpPr>
          <p:nvPr>
            <p:ph type="title"/>
          </p:nvPr>
        </p:nvSpPr>
        <p:spPr/>
        <p:txBody>
          <a:bodyPr/>
          <a:lstStyle/>
          <a:p>
            <a:r>
              <a:rPr lang="en-US" dirty="0"/>
              <a:t>Large Language Model Data Sets and Weights</a:t>
            </a:r>
          </a:p>
        </p:txBody>
      </p:sp>
      <p:sp>
        <p:nvSpPr>
          <p:cNvPr id="4" name="Content Placeholder 3">
            <a:extLst>
              <a:ext uri="{FF2B5EF4-FFF2-40B4-BE49-F238E27FC236}">
                <a16:creationId xmlns:a16="http://schemas.microsoft.com/office/drawing/2014/main" id="{2069D195-5AF9-1C9F-14FC-DC9BF20C4C2F}"/>
              </a:ext>
            </a:extLst>
          </p:cNvPr>
          <p:cNvSpPr>
            <a:spLocks noGrp="1"/>
          </p:cNvSpPr>
          <p:nvPr>
            <p:ph idx="1"/>
          </p:nvPr>
        </p:nvSpPr>
        <p:spPr/>
        <p:txBody>
          <a:bodyPr>
            <a:normAutofit fontScale="85000" lnSpcReduction="20000"/>
          </a:bodyPr>
          <a:lstStyle/>
          <a:p>
            <a:r>
              <a:rPr lang="en-US" dirty="0"/>
              <a:t>Simple Code</a:t>
            </a:r>
          </a:p>
          <a:p>
            <a:pPr lvl="1"/>
            <a:r>
              <a:rPr lang="en-US" dirty="0">
                <a:hlinkClick r:id="rId3"/>
              </a:rPr>
              <a:t>https://github.com/nshepperd/gpt-2/tree/finetuning/src</a:t>
            </a:r>
            <a:endParaRPr lang="en-US" dirty="0"/>
          </a:p>
          <a:p>
            <a:r>
              <a:rPr lang="en-US" dirty="0"/>
              <a:t>Huge data sets</a:t>
            </a:r>
          </a:p>
          <a:p>
            <a:pPr lvl="1"/>
            <a:r>
              <a:rPr lang="en-US" dirty="0"/>
              <a:t>GPT-1  (2018) 7000 unpublished books</a:t>
            </a:r>
          </a:p>
          <a:p>
            <a:pPr lvl="1"/>
            <a:r>
              <a:rPr lang="en-US" dirty="0"/>
              <a:t>GPT-2  (2019) 40 gigabytes</a:t>
            </a:r>
          </a:p>
          <a:p>
            <a:pPr lvl="1"/>
            <a:r>
              <a:rPr lang="en-US" dirty="0"/>
              <a:t>GPT-3  (2020) 570 gigabyte</a:t>
            </a:r>
          </a:p>
          <a:p>
            <a:pPr lvl="1"/>
            <a:r>
              <a:rPr lang="en-US" dirty="0"/>
              <a:t>GPT-4  (2023) 45 Terabytes</a:t>
            </a:r>
          </a:p>
          <a:p>
            <a:pPr lvl="1"/>
            <a:r>
              <a:rPr lang="en-US" dirty="0"/>
              <a:t>GPT-4o (2024) 45 Terabytes</a:t>
            </a:r>
          </a:p>
          <a:p>
            <a:r>
              <a:rPr lang="en-US" dirty="0"/>
              <a:t>Complex networks based on Transformers</a:t>
            </a:r>
          </a:p>
          <a:p>
            <a:pPr lvl="1"/>
            <a:r>
              <a:rPr lang="en-US" dirty="0"/>
              <a:t>GPT-1  117 million weights</a:t>
            </a:r>
          </a:p>
          <a:p>
            <a:pPr lvl="1"/>
            <a:r>
              <a:rPr lang="en-US" dirty="0"/>
              <a:t>GPT-2  1.5 billion weights</a:t>
            </a:r>
          </a:p>
          <a:p>
            <a:pPr lvl="1"/>
            <a:r>
              <a:rPr lang="en-US" dirty="0"/>
              <a:t>GPT-3  175 billion weights</a:t>
            </a:r>
          </a:p>
          <a:p>
            <a:pPr lvl="1"/>
            <a:r>
              <a:rPr lang="en-US" dirty="0"/>
              <a:t>GPT-4  1.6 trillion weights </a:t>
            </a:r>
          </a:p>
          <a:p>
            <a:pPr lvl="1"/>
            <a:r>
              <a:rPr lang="en-US" dirty="0"/>
              <a:t>GPT-5  5 trillion weights????</a:t>
            </a:r>
          </a:p>
          <a:p>
            <a:endParaRPr lang="en-US" dirty="0"/>
          </a:p>
        </p:txBody>
      </p:sp>
      <p:sp>
        <p:nvSpPr>
          <p:cNvPr id="3" name="Slide Number Placeholder 2">
            <a:extLst>
              <a:ext uri="{FF2B5EF4-FFF2-40B4-BE49-F238E27FC236}">
                <a16:creationId xmlns:a16="http://schemas.microsoft.com/office/drawing/2014/main" id="{42CECE52-0BF0-0614-ACC2-B11674FD8842}"/>
              </a:ext>
            </a:extLst>
          </p:cNvPr>
          <p:cNvSpPr>
            <a:spLocks noGrp="1"/>
          </p:cNvSpPr>
          <p:nvPr>
            <p:ph type="sldNum" sz="quarter" idx="12"/>
          </p:nvPr>
        </p:nvSpPr>
        <p:spPr/>
        <p:txBody>
          <a:bodyPr/>
          <a:lstStyle/>
          <a:p>
            <a:fld id="{2731E1F7-1659-4E05-9C86-B889427470BB}" type="slidenum">
              <a:rPr lang="en-US" smtClean="0"/>
              <a:t>29</a:t>
            </a:fld>
            <a:endParaRPr lang="en-US"/>
          </a:p>
        </p:txBody>
      </p:sp>
      <p:sp>
        <p:nvSpPr>
          <p:cNvPr id="5" name="TextBox 4">
            <a:extLst>
              <a:ext uri="{FF2B5EF4-FFF2-40B4-BE49-F238E27FC236}">
                <a16:creationId xmlns:a16="http://schemas.microsoft.com/office/drawing/2014/main" id="{6F41F688-F35A-7CEA-6C6C-77FAB9721435}"/>
              </a:ext>
            </a:extLst>
          </p:cNvPr>
          <p:cNvSpPr txBox="1"/>
          <p:nvPr/>
        </p:nvSpPr>
        <p:spPr>
          <a:xfrm>
            <a:off x="7643446" y="3927230"/>
            <a:ext cx="4427822" cy="646331"/>
          </a:xfrm>
          <a:prstGeom prst="rect">
            <a:avLst/>
          </a:prstGeom>
          <a:noFill/>
        </p:spPr>
        <p:txBody>
          <a:bodyPr wrap="square" rtlCol="0">
            <a:spAutoFit/>
          </a:bodyPr>
          <a:lstStyle/>
          <a:p>
            <a:r>
              <a:rPr lang="en-US"/>
              <a:t>The human brain has approximately 1000 Trillion synapses and 86 billion neurons</a:t>
            </a:r>
          </a:p>
        </p:txBody>
      </p:sp>
    </p:spTree>
    <p:extLst>
      <p:ext uri="{BB962C8B-B14F-4D97-AF65-F5344CB8AC3E}">
        <p14:creationId xmlns:p14="http://schemas.microsoft.com/office/powerpoint/2010/main" val="267695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433499-6481-BA32-EA18-36C1F4AF1EC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3400" kern="1200" dirty="0">
                <a:solidFill>
                  <a:srgbClr val="FFFFFF"/>
                </a:solidFill>
                <a:latin typeface="+mj-lt"/>
                <a:ea typeface="+mj-ea"/>
                <a:cs typeface="+mj-cs"/>
              </a:rPr>
              <a:t>To run the codes in Google </a:t>
            </a:r>
            <a:r>
              <a:rPr lang="en-US" sz="3400" kern="1200" dirty="0" err="1">
                <a:solidFill>
                  <a:srgbClr val="FFFFFF"/>
                </a:solidFill>
                <a:latin typeface="+mj-lt"/>
                <a:ea typeface="+mj-ea"/>
                <a:cs typeface="+mj-cs"/>
              </a:rPr>
              <a:t>Colab</a:t>
            </a:r>
            <a:br>
              <a:rPr lang="en-US" sz="3400" kern="1200" dirty="0">
                <a:solidFill>
                  <a:srgbClr val="FFFFFF"/>
                </a:solidFill>
                <a:latin typeface="+mj-lt"/>
                <a:ea typeface="+mj-ea"/>
                <a:cs typeface="+mj-cs"/>
              </a:rPr>
            </a:br>
            <a:br>
              <a:rPr lang="en-US" sz="3400" kern="1200" dirty="0">
                <a:solidFill>
                  <a:srgbClr val="FFFFFF"/>
                </a:solidFill>
                <a:latin typeface="+mj-lt"/>
                <a:ea typeface="+mj-ea"/>
                <a:cs typeface="+mj-cs"/>
              </a:rPr>
            </a:br>
            <a:r>
              <a:rPr lang="en-US" sz="2000" kern="1200" dirty="0">
                <a:solidFill>
                  <a:srgbClr val="FFFFFF"/>
                </a:solidFill>
                <a:latin typeface="+mj-lt"/>
                <a:ea typeface="+mj-ea"/>
                <a:cs typeface="+mj-cs"/>
              </a:rPr>
              <a:t>Note: note all the codes are fully implemented in </a:t>
            </a:r>
            <a:r>
              <a:rPr lang="en-US" sz="2000" kern="1200" dirty="0" err="1">
                <a:solidFill>
                  <a:srgbClr val="FFFFFF"/>
                </a:solidFill>
                <a:latin typeface="+mj-lt"/>
                <a:ea typeface="+mj-ea"/>
                <a:cs typeface="+mj-cs"/>
              </a:rPr>
              <a:t>Colab</a:t>
            </a:r>
            <a:r>
              <a:rPr lang="en-US" sz="2000" kern="1200" dirty="0">
                <a:solidFill>
                  <a:srgbClr val="FFFFFF"/>
                </a:solidFill>
                <a:latin typeface="+mj-lt"/>
                <a:ea typeface="+mj-ea"/>
                <a:cs typeface="+mj-cs"/>
              </a:rPr>
              <a:t> yet</a:t>
            </a:r>
            <a:r>
              <a:rPr lang="en-US" sz="3400" kern="1200" dirty="0">
                <a:solidFill>
                  <a:srgbClr val="FFFFFF"/>
                </a:solidFill>
                <a:latin typeface="+mj-lt"/>
                <a:ea typeface="+mj-ea"/>
                <a:cs typeface="+mj-cs"/>
              </a:rPr>
              <a:t>.</a:t>
            </a:r>
          </a:p>
        </p:txBody>
      </p:sp>
      <p:pic>
        <p:nvPicPr>
          <p:cNvPr id="8" name="Content Placeholder 7">
            <a:extLst>
              <a:ext uri="{FF2B5EF4-FFF2-40B4-BE49-F238E27FC236}">
                <a16:creationId xmlns:a16="http://schemas.microsoft.com/office/drawing/2014/main" id="{3D4154C9-469E-2E87-690C-7B8DD802A9AE}"/>
              </a:ext>
            </a:extLst>
          </p:cNvPr>
          <p:cNvPicPr>
            <a:picLocks noGrp="1" noChangeAspect="1"/>
          </p:cNvPicPr>
          <p:nvPr>
            <p:ph idx="1"/>
          </p:nvPr>
        </p:nvPicPr>
        <p:blipFill>
          <a:blip r:embed="rId2"/>
          <a:stretch>
            <a:fillRect/>
          </a:stretch>
        </p:blipFill>
        <p:spPr>
          <a:xfrm>
            <a:off x="6096000" y="602615"/>
            <a:ext cx="5608320" cy="5608320"/>
          </a:xfrm>
          <a:prstGeom prst="rect">
            <a:avLst/>
          </a:prstGeom>
        </p:spPr>
      </p:pic>
      <p:sp>
        <p:nvSpPr>
          <p:cNvPr id="4" name="Slide Number Placeholder 3">
            <a:extLst>
              <a:ext uri="{FF2B5EF4-FFF2-40B4-BE49-F238E27FC236}">
                <a16:creationId xmlns:a16="http://schemas.microsoft.com/office/drawing/2014/main" id="{C17ADEC0-AE69-4F7A-C6A7-66D821076D4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55613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7127-12BC-0AA5-7981-ABA6727AE9FE}"/>
              </a:ext>
            </a:extLst>
          </p:cNvPr>
          <p:cNvSpPr>
            <a:spLocks noGrp="1"/>
          </p:cNvSpPr>
          <p:nvPr>
            <p:ph type="title"/>
          </p:nvPr>
        </p:nvSpPr>
        <p:spPr>
          <a:xfrm>
            <a:off x="757280" y="-144673"/>
            <a:ext cx="10515600" cy="1325563"/>
          </a:xfrm>
        </p:spPr>
        <p:txBody>
          <a:bodyPr/>
          <a:lstStyle/>
          <a:p>
            <a:r>
              <a:rPr lang="en-US" dirty="0"/>
              <a:t>How fast is AI getting better?</a:t>
            </a:r>
          </a:p>
        </p:txBody>
      </p:sp>
      <p:sp>
        <p:nvSpPr>
          <p:cNvPr id="4" name="Slide Number Placeholder 3">
            <a:extLst>
              <a:ext uri="{FF2B5EF4-FFF2-40B4-BE49-F238E27FC236}">
                <a16:creationId xmlns:a16="http://schemas.microsoft.com/office/drawing/2014/main" id="{153156D5-37E6-22C1-647A-F7611795143A}"/>
              </a:ext>
            </a:extLst>
          </p:cNvPr>
          <p:cNvSpPr>
            <a:spLocks noGrp="1"/>
          </p:cNvSpPr>
          <p:nvPr>
            <p:ph type="sldNum" sz="quarter" idx="12"/>
          </p:nvPr>
        </p:nvSpPr>
        <p:spPr/>
        <p:txBody>
          <a:bodyPr/>
          <a:lstStyle/>
          <a:p>
            <a:fld id="{55762944-E8C6-4787-8CEB-9EE3E0754383}" type="slidenum">
              <a:rPr lang="en-US" smtClean="0"/>
              <a:t>30</a:t>
            </a:fld>
            <a:endParaRPr lang="en-US"/>
          </a:p>
        </p:txBody>
      </p:sp>
      <p:pic>
        <p:nvPicPr>
          <p:cNvPr id="1030" name="Picture 6">
            <a:extLst>
              <a:ext uri="{FF2B5EF4-FFF2-40B4-BE49-F238E27FC236}">
                <a16:creationId xmlns:a16="http://schemas.microsoft.com/office/drawing/2014/main" id="{6777CFD4-6DB6-F0E2-6B8D-6090653CB5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764" y="810551"/>
            <a:ext cx="7954471" cy="5916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BC97D-592A-9DB9-8095-E9F7A5BB02D5}"/>
              </a:ext>
            </a:extLst>
          </p:cNvPr>
          <p:cNvSpPr txBox="1"/>
          <p:nvPr/>
        </p:nvSpPr>
        <p:spPr>
          <a:xfrm>
            <a:off x="542166" y="6117579"/>
            <a:ext cx="2170787" cy="246221"/>
          </a:xfrm>
          <a:prstGeom prst="rect">
            <a:avLst/>
          </a:prstGeom>
          <a:noFill/>
        </p:spPr>
        <p:txBody>
          <a:bodyPr wrap="none" rtlCol="0">
            <a:spAutoFit/>
          </a:bodyPr>
          <a:lstStyle/>
          <a:p>
            <a:r>
              <a:rPr lang="en-US" sz="1000" dirty="0"/>
              <a:t>https://aiindex.stanford.edu/report/</a:t>
            </a:r>
          </a:p>
        </p:txBody>
      </p:sp>
    </p:spTree>
    <p:extLst>
      <p:ext uri="{BB962C8B-B14F-4D97-AF65-F5344CB8AC3E}">
        <p14:creationId xmlns:p14="http://schemas.microsoft.com/office/powerpoint/2010/main" val="2309916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2A5D-9A32-338A-C85B-047FC71C5228}"/>
              </a:ext>
            </a:extLst>
          </p:cNvPr>
          <p:cNvSpPr>
            <a:spLocks noGrp="1"/>
          </p:cNvSpPr>
          <p:nvPr>
            <p:ph type="title"/>
          </p:nvPr>
        </p:nvSpPr>
        <p:spPr/>
        <p:txBody>
          <a:bodyPr/>
          <a:lstStyle/>
          <a:p>
            <a:r>
              <a:rPr lang="en-US" dirty="0"/>
              <a:t>Some thoughts on Ethics</a:t>
            </a:r>
          </a:p>
        </p:txBody>
      </p:sp>
      <p:sp>
        <p:nvSpPr>
          <p:cNvPr id="3" name="Content Placeholder 2">
            <a:extLst>
              <a:ext uri="{FF2B5EF4-FFF2-40B4-BE49-F238E27FC236}">
                <a16:creationId xmlns:a16="http://schemas.microsoft.com/office/drawing/2014/main" id="{CB91F309-C243-1A4D-1252-9875C56DD17A}"/>
              </a:ext>
            </a:extLst>
          </p:cNvPr>
          <p:cNvSpPr>
            <a:spLocks noGrp="1"/>
          </p:cNvSpPr>
          <p:nvPr>
            <p:ph idx="1"/>
          </p:nvPr>
        </p:nvSpPr>
        <p:spPr/>
        <p:txBody>
          <a:bodyPr/>
          <a:lstStyle/>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Transparency</a:t>
            </a:r>
            <a:r>
              <a:rPr lang="en-US" sz="1800" dirty="0">
                <a:effectLst/>
                <a:latin typeface="Aptos" panose="020B0004020202020204" pitchFamily="34" charset="0"/>
                <a:ea typeface="Times New Roman" panose="02020603050405020304" pitchFamily="18" charset="0"/>
                <a:cs typeface="Aptos" panose="020B0004020202020204" pitchFamily="34" charset="0"/>
              </a:rPr>
              <a:t>:  Researchers should be required to disclose the AI contributions in their intellectual output so the university can evaluate the faculty’s impact in research.  This is a standard requirement for most journals now, but it may not appear in the paper itself.  Requiring researchers to note the level of the AI contributions to their work in their annual reports and tenure packet matters during evaluation.   (Probably something like models, typical prompts, and level of impact on the work would be appropriate.)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Responsibility</a:t>
            </a:r>
            <a:r>
              <a:rPr lang="en-US" sz="1800" dirty="0">
                <a:effectLst/>
                <a:latin typeface="Aptos" panose="020B0004020202020204" pitchFamily="34" charset="0"/>
                <a:ea typeface="Times New Roman" panose="02020603050405020304" pitchFamily="18" charset="0"/>
                <a:cs typeface="Aptos" panose="020B0004020202020204" pitchFamily="34" charset="0"/>
              </a:rPr>
              <a:t>:  The researcher must assume all responsibilities for the accuracy and integrity of the work the AI produces.   This would include the accuracy of the results, plagiarism, biases, etc.  These things will produce garbage, and the faculty can’t use the excuse “the AI did it” to avoid ultimate responsibility.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Data integrity</a:t>
            </a:r>
            <a:r>
              <a:rPr lang="en-US" sz="1800" dirty="0">
                <a:effectLst/>
                <a:latin typeface="Aptos" panose="020B0004020202020204" pitchFamily="34" charset="0"/>
                <a:ea typeface="Times New Roman" panose="02020603050405020304" pitchFamily="18" charset="0"/>
                <a:cs typeface="Aptos" panose="020B0004020202020204" pitchFamily="34" charset="0"/>
              </a:rPr>
              <a:t>:  There is a danger with any AI system of the user’s data being included in the training sets.  This has profound implications for IRB data.  We should consider 1) getting a campus solution (Enterprise OpenAI, for example) that doesn’t include our prompts in the training set and/or 2) setting strong limits about what kind of data can be put into AI systems. </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4" name="Slide Number Placeholder 3">
            <a:extLst>
              <a:ext uri="{FF2B5EF4-FFF2-40B4-BE49-F238E27FC236}">
                <a16:creationId xmlns:a16="http://schemas.microsoft.com/office/drawing/2014/main" id="{21E77D42-04FC-6C58-9D14-C8E094141228}"/>
              </a:ext>
            </a:extLst>
          </p:cNvPr>
          <p:cNvSpPr>
            <a:spLocks noGrp="1"/>
          </p:cNvSpPr>
          <p:nvPr>
            <p:ph type="sldNum" sz="quarter" idx="12"/>
          </p:nvPr>
        </p:nvSpPr>
        <p:spPr/>
        <p:txBody>
          <a:bodyPr/>
          <a:lstStyle/>
          <a:p>
            <a:fld id="{55762944-E8C6-4787-8CEB-9EE3E0754383}" type="slidenum">
              <a:rPr lang="en-US" smtClean="0"/>
              <a:t>31</a:t>
            </a:fld>
            <a:endParaRPr lang="en-US"/>
          </a:p>
        </p:txBody>
      </p:sp>
    </p:spTree>
    <p:extLst>
      <p:ext uri="{BB962C8B-B14F-4D97-AF65-F5344CB8AC3E}">
        <p14:creationId xmlns:p14="http://schemas.microsoft.com/office/powerpoint/2010/main" val="11464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DE7-7F00-79AA-C74E-762F0AFA3C10}"/>
              </a:ext>
            </a:extLst>
          </p:cNvPr>
          <p:cNvSpPr>
            <a:spLocks noGrp="1"/>
          </p:cNvSpPr>
          <p:nvPr>
            <p:ph type="title"/>
          </p:nvPr>
        </p:nvSpPr>
        <p:spPr/>
        <p:txBody>
          <a:bodyPr/>
          <a:lstStyle/>
          <a:p>
            <a:r>
              <a:rPr lang="en-US" dirty="0"/>
              <a:t>Bloom’s Hierarchy of Knowledge</a:t>
            </a:r>
          </a:p>
        </p:txBody>
      </p:sp>
      <p:sp>
        <p:nvSpPr>
          <p:cNvPr id="3" name="Content Placeholder 2">
            <a:extLst>
              <a:ext uri="{FF2B5EF4-FFF2-40B4-BE49-F238E27FC236}">
                <a16:creationId xmlns:a16="http://schemas.microsoft.com/office/drawing/2014/main" id="{B2046911-F621-5EA2-DC73-26E2B8EF403A}"/>
              </a:ext>
            </a:extLst>
          </p:cNvPr>
          <p:cNvSpPr>
            <a:spLocks noGrp="1"/>
          </p:cNvSpPr>
          <p:nvPr>
            <p:ph idx="1"/>
          </p:nvPr>
        </p:nvSpPr>
        <p:spPr/>
        <p:txBody>
          <a:bodyPr/>
          <a:lstStyle/>
          <a:p>
            <a:r>
              <a:rPr lang="en-US" dirty="0"/>
              <a:t>Definition</a:t>
            </a:r>
          </a:p>
          <a:p>
            <a:r>
              <a:rPr lang="en-US" dirty="0"/>
              <a:t>Comparison</a:t>
            </a:r>
          </a:p>
          <a:p>
            <a:r>
              <a:rPr lang="en-US" dirty="0"/>
              <a:t>Analysis</a:t>
            </a:r>
          </a:p>
          <a:p>
            <a:r>
              <a:rPr lang="en-US" dirty="0"/>
              <a:t>Synthesis</a:t>
            </a:r>
          </a:p>
          <a:p>
            <a:r>
              <a:rPr lang="en-US" dirty="0"/>
              <a:t>Evaluation</a:t>
            </a:r>
          </a:p>
        </p:txBody>
      </p:sp>
      <p:sp>
        <p:nvSpPr>
          <p:cNvPr id="4" name="Slide Number Placeholder 3">
            <a:extLst>
              <a:ext uri="{FF2B5EF4-FFF2-40B4-BE49-F238E27FC236}">
                <a16:creationId xmlns:a16="http://schemas.microsoft.com/office/drawing/2014/main" id="{26646ABD-0997-7C6B-A1EC-4733EE59D9AB}"/>
              </a:ext>
            </a:extLst>
          </p:cNvPr>
          <p:cNvSpPr>
            <a:spLocks noGrp="1"/>
          </p:cNvSpPr>
          <p:nvPr>
            <p:ph type="sldNum" sz="quarter" idx="12"/>
          </p:nvPr>
        </p:nvSpPr>
        <p:spPr/>
        <p:txBody>
          <a:bodyPr/>
          <a:lstStyle/>
          <a:p>
            <a:fld id="{55762944-E8C6-4787-8CEB-9EE3E0754383}" type="slidenum">
              <a:rPr lang="en-US" smtClean="0"/>
              <a:t>32</a:t>
            </a:fld>
            <a:endParaRPr lang="en-US"/>
          </a:p>
        </p:txBody>
      </p:sp>
    </p:spTree>
    <p:extLst>
      <p:ext uri="{BB962C8B-B14F-4D97-AF65-F5344CB8AC3E}">
        <p14:creationId xmlns:p14="http://schemas.microsoft.com/office/powerpoint/2010/main" val="86674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C58-D650-4B33-6001-41E0FA8520BE}"/>
              </a:ext>
            </a:extLst>
          </p:cNvPr>
          <p:cNvSpPr>
            <a:spLocks noGrp="1"/>
          </p:cNvSpPr>
          <p:nvPr>
            <p:ph type="title"/>
          </p:nvPr>
        </p:nvSpPr>
        <p:spPr/>
        <p:txBody>
          <a:bodyPr/>
          <a:lstStyle/>
          <a:p>
            <a:r>
              <a:rPr lang="en-US" dirty="0"/>
              <a:t>Scholarship</a:t>
            </a:r>
          </a:p>
        </p:txBody>
      </p:sp>
      <p:sp>
        <p:nvSpPr>
          <p:cNvPr id="3" name="Content Placeholder 2">
            <a:extLst>
              <a:ext uri="{FF2B5EF4-FFF2-40B4-BE49-F238E27FC236}">
                <a16:creationId xmlns:a16="http://schemas.microsoft.com/office/drawing/2014/main" id="{EA91A89E-D349-A4E1-25F3-D7402BC6BDFF}"/>
              </a:ext>
            </a:extLst>
          </p:cNvPr>
          <p:cNvSpPr>
            <a:spLocks noGrp="1"/>
          </p:cNvSpPr>
          <p:nvPr>
            <p:ph idx="1"/>
          </p:nvPr>
        </p:nvSpPr>
        <p:spPr/>
        <p:txBody>
          <a:bodyPr/>
          <a:lstStyle/>
          <a:p>
            <a:r>
              <a:rPr lang="en-US" dirty="0"/>
              <a:t>We seem to be moving toward an intellectual system that emphasizes review of ideas instead of generation of knowledge.</a:t>
            </a:r>
          </a:p>
          <a:p>
            <a:r>
              <a:rPr lang="en-US" dirty="0"/>
              <a:t>We gained our ability to evaluate ideas through years of study.   Most of this study was spent at the lower level’s of Bloom’s Hierarchy.</a:t>
            </a:r>
          </a:p>
          <a:p>
            <a:r>
              <a:rPr lang="en-US" dirty="0"/>
              <a:t>How do we instill the ability to evaluate without this foundation?</a:t>
            </a:r>
          </a:p>
          <a:p>
            <a:r>
              <a:rPr lang="en-US" dirty="0"/>
              <a:t>How do we evaluate an idea when we don’t have the cognitive basis for understanding how it was obtained?</a:t>
            </a:r>
          </a:p>
        </p:txBody>
      </p:sp>
      <p:sp>
        <p:nvSpPr>
          <p:cNvPr id="4" name="Slide Number Placeholder 3">
            <a:extLst>
              <a:ext uri="{FF2B5EF4-FFF2-40B4-BE49-F238E27FC236}">
                <a16:creationId xmlns:a16="http://schemas.microsoft.com/office/drawing/2014/main" id="{CBBB0049-CC16-45CF-0CED-758935B013E9}"/>
              </a:ext>
            </a:extLst>
          </p:cNvPr>
          <p:cNvSpPr>
            <a:spLocks noGrp="1"/>
          </p:cNvSpPr>
          <p:nvPr>
            <p:ph type="sldNum" sz="quarter" idx="12"/>
          </p:nvPr>
        </p:nvSpPr>
        <p:spPr/>
        <p:txBody>
          <a:bodyPr/>
          <a:lstStyle/>
          <a:p>
            <a:fld id="{55762944-E8C6-4787-8CEB-9EE3E0754383}" type="slidenum">
              <a:rPr lang="en-US" smtClean="0"/>
              <a:t>33</a:t>
            </a:fld>
            <a:endParaRPr lang="en-US"/>
          </a:p>
        </p:txBody>
      </p:sp>
    </p:spTree>
    <p:extLst>
      <p:ext uri="{BB962C8B-B14F-4D97-AF65-F5344CB8AC3E}">
        <p14:creationId xmlns:p14="http://schemas.microsoft.com/office/powerpoint/2010/main" val="374506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96ECD-73A2-31E4-39B5-501532B96D92}"/>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Options for using AI/ML in research</a:t>
            </a:r>
          </a:p>
        </p:txBody>
      </p:sp>
      <p:sp>
        <p:nvSpPr>
          <p:cNvPr id="4" name="Slide Number Placeholder 3">
            <a:extLst>
              <a:ext uri="{FF2B5EF4-FFF2-40B4-BE49-F238E27FC236}">
                <a16:creationId xmlns:a16="http://schemas.microsoft.com/office/drawing/2014/main" id="{235E288A-5657-D333-87A6-98041899301A}"/>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9893C51E-FB70-DE8A-79E6-09F63A96D252}"/>
              </a:ext>
            </a:extLst>
          </p:cNvPr>
          <p:cNvGraphicFramePr>
            <a:graphicFrameLocks noGrp="1"/>
          </p:cNvGraphicFramePr>
          <p:nvPr>
            <p:ph idx="1"/>
            <p:extLst>
              <p:ext uri="{D42A27DB-BD31-4B8C-83A1-F6EECF244321}">
                <p14:modId xmlns:p14="http://schemas.microsoft.com/office/powerpoint/2010/main" val="170863882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499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4621E-B77A-FCAC-2B97-2A8553910D03}"/>
              </a:ext>
            </a:extLst>
          </p:cNvPr>
          <p:cNvSpPr>
            <a:spLocks noGrp="1"/>
          </p:cNvSpPr>
          <p:nvPr>
            <p:ph type="title"/>
          </p:nvPr>
        </p:nvSpPr>
        <p:spPr>
          <a:xfrm>
            <a:off x="586478" y="1683756"/>
            <a:ext cx="3115265" cy="2396359"/>
          </a:xfrm>
        </p:spPr>
        <p:txBody>
          <a:bodyPr anchor="b">
            <a:normAutofit/>
          </a:bodyPr>
          <a:lstStyle/>
          <a:p>
            <a:pPr algn="r"/>
            <a:r>
              <a:rPr lang="en-US" sz="3400" dirty="0" err="1">
                <a:solidFill>
                  <a:srgbClr val="FFFFFF"/>
                </a:solidFill>
              </a:rPr>
              <a:t>ChatBots</a:t>
            </a:r>
            <a:r>
              <a:rPr lang="en-US" sz="3400" dirty="0">
                <a:solidFill>
                  <a:srgbClr val="FFFFFF"/>
                </a:solidFill>
              </a:rPr>
              <a:t>/Large Language Models</a:t>
            </a:r>
          </a:p>
        </p:txBody>
      </p:sp>
      <p:sp>
        <p:nvSpPr>
          <p:cNvPr id="4" name="Slide Number Placeholder 3">
            <a:extLst>
              <a:ext uri="{FF2B5EF4-FFF2-40B4-BE49-F238E27FC236}">
                <a16:creationId xmlns:a16="http://schemas.microsoft.com/office/drawing/2014/main" id="{16C41709-28EA-0506-D616-4652B4DACC83}"/>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A9652729-1CFB-F24B-50B7-B4105D8A93EB}"/>
              </a:ext>
            </a:extLst>
          </p:cNvPr>
          <p:cNvGraphicFramePr>
            <a:graphicFrameLocks noGrp="1"/>
          </p:cNvGraphicFramePr>
          <p:nvPr>
            <p:ph idx="1"/>
            <p:extLst>
              <p:ext uri="{D42A27DB-BD31-4B8C-83A1-F6EECF244321}">
                <p14:modId xmlns:p14="http://schemas.microsoft.com/office/powerpoint/2010/main" val="51068581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03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AAA37A-BDDF-F033-3947-706538CD990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Some quick demos</a:t>
            </a:r>
          </a:p>
        </p:txBody>
      </p:sp>
      <p:sp>
        <p:nvSpPr>
          <p:cNvPr id="4" name="Slide Number Placeholder 3">
            <a:extLst>
              <a:ext uri="{FF2B5EF4-FFF2-40B4-BE49-F238E27FC236}">
                <a16:creationId xmlns:a16="http://schemas.microsoft.com/office/drawing/2014/main" id="{2BA8A6C5-5128-9124-D33C-67B0BFFDF86F}"/>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BD711BD9-2CCC-CF7F-2133-8736A48D2528}"/>
              </a:ext>
            </a:extLst>
          </p:cNvPr>
          <p:cNvGraphicFramePr>
            <a:graphicFrameLocks noGrp="1"/>
          </p:cNvGraphicFramePr>
          <p:nvPr>
            <p:ph idx="1"/>
            <p:extLst>
              <p:ext uri="{D42A27DB-BD31-4B8C-83A1-F6EECF244321}">
                <p14:modId xmlns:p14="http://schemas.microsoft.com/office/powerpoint/2010/main" val="15278649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33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C93F0C-33A5-2705-787B-2EC024BA7675}"/>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dirty="0">
                <a:solidFill>
                  <a:schemeClr val="bg1"/>
                </a:solidFill>
              </a:rPr>
              <a:t>Transcribing handwriting?</a:t>
            </a:r>
          </a:p>
        </p:txBody>
      </p:sp>
      <p:pic>
        <p:nvPicPr>
          <p:cNvPr id="6" name="Content Placeholder 5" descr="A handwritten letter with black ink&#10;&#10;Description automatically generated">
            <a:extLst>
              <a:ext uri="{FF2B5EF4-FFF2-40B4-BE49-F238E27FC236}">
                <a16:creationId xmlns:a16="http://schemas.microsoft.com/office/drawing/2014/main" id="{43BA31B9-A70A-843D-6A71-C6EC1CB987FE}"/>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r="-2" b="10972"/>
          <a:stretch/>
        </p:blipFill>
        <p:spPr>
          <a:xfrm>
            <a:off x="7115177" y="115193"/>
            <a:ext cx="4950618" cy="6627614"/>
          </a:xfrm>
          <a:prstGeom prst="rect">
            <a:avLst/>
          </a:prstGeom>
        </p:spPr>
      </p:pic>
      <p:cxnSp>
        <p:nvCxnSpPr>
          <p:cNvPr id="17" name="Straight Connector 1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DCC8B5-1B74-DC57-E617-C22470FC60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5762944-E8C6-4787-8CEB-9EE3E0754383}" type="slidenum">
              <a:rPr lang="en-US">
                <a:solidFill>
                  <a:srgbClr val="FFFFFF"/>
                </a:solidFill>
                <a:latin typeface="Calibri" panose="020F0502020204030204"/>
              </a:rPr>
              <a:pPr>
                <a:spcAft>
                  <a:spcPts val="600"/>
                </a:spcAft>
                <a:defRPr/>
              </a:pPr>
              <a:t>7</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53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1D303F-8CFC-2F44-9D10-B222B1D29395}"/>
              </a:ext>
            </a:extLst>
          </p:cNvPr>
          <p:cNvSpPr>
            <a:spLocks noGrp="1"/>
          </p:cNvSpPr>
          <p:nvPr>
            <p:ph type="title"/>
          </p:nvPr>
        </p:nvSpPr>
        <p:spPr/>
        <p:txBody>
          <a:bodyPr/>
          <a:lstStyle/>
          <a:p>
            <a:r>
              <a:rPr lang="en-US" dirty="0"/>
              <a:t>Transcription of handwritten letters (ChatGPT)</a:t>
            </a:r>
          </a:p>
        </p:txBody>
      </p:sp>
      <p:sp>
        <p:nvSpPr>
          <p:cNvPr id="6" name="Content Placeholder 5">
            <a:extLst>
              <a:ext uri="{FF2B5EF4-FFF2-40B4-BE49-F238E27FC236}">
                <a16:creationId xmlns:a16="http://schemas.microsoft.com/office/drawing/2014/main" id="{7444CECF-852F-9B02-9C73-15FF472863E4}"/>
              </a:ext>
            </a:extLst>
          </p:cNvPr>
          <p:cNvSpPr>
            <a:spLocks noGrp="1"/>
          </p:cNvSpPr>
          <p:nvPr>
            <p:ph sz="half" idx="1"/>
          </p:nvPr>
        </p:nvSpPr>
        <p:spPr>
          <a:xfrm>
            <a:off x="711467" y="2141537"/>
            <a:ext cx="5384533" cy="4351338"/>
          </a:xfrm>
        </p:spPr>
        <p:txBody>
          <a:bodyPr>
            <a:normAutofit fontScale="55000" lnSpcReduction="20000"/>
          </a:bodyPr>
          <a:lstStyle/>
          <a:p>
            <a:pPr marL="0" indent="0">
              <a:lnSpc>
                <a:spcPct val="170000"/>
              </a:lnSpc>
              <a:buNone/>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I am a Private in Co. E. 9th [Tenn?]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M.S.M. Sometimes in May, I was detailed to go to</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[_____?] with some twenty others of my Regt. under</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of Capt. [Furman?]. We were all</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clothed in citizens dress. We went from Macon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city to [Fischer?] College. Before we got to the college, Capt.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[Furman?] gave permission to George Patterson to go on before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and to see his [Patterson?] - whether she lives in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that place. When we arrived at the College we stopped at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one of the boarding houses for supper, and one of the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ladies told us we were [Federal?] soldiers. We denied</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accusation &amp; insisted that we were [____] of the country, but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they told us they knew better, for there was Mrs. Patterson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who they knew belonged to the 9th Regt.</a:t>
            </a:r>
          </a:p>
          <a:p>
            <a:endParaRPr lang="en-US" dirty="0"/>
          </a:p>
        </p:txBody>
      </p:sp>
      <p:sp>
        <p:nvSpPr>
          <p:cNvPr id="7" name="Content Placeholder 6">
            <a:extLst>
              <a:ext uri="{FF2B5EF4-FFF2-40B4-BE49-F238E27FC236}">
                <a16:creationId xmlns:a16="http://schemas.microsoft.com/office/drawing/2014/main" id="{F8FF5FDF-70A3-0B3C-E86F-B750A08BD6A0}"/>
              </a:ext>
            </a:extLst>
          </p:cNvPr>
          <p:cNvSpPr>
            <a:spLocks noGrp="1"/>
          </p:cNvSpPr>
          <p:nvPr>
            <p:ph sz="half" idx="2"/>
          </p:nvPr>
        </p:nvSpPr>
        <p:spPr>
          <a:xfrm>
            <a:off x="6096000" y="2141537"/>
            <a:ext cx="5181600" cy="4351338"/>
          </a:xfrm>
        </p:spPr>
        <p:txBody>
          <a:bodyPr>
            <a:normAutofit fontScale="55000" lnSpcReduction="20000"/>
          </a:bodyPr>
          <a:lstStyle/>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I am a Private in Co. 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Cav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M.S.M. sometime in May, I was detailed to go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 a scout with some twenty others of my Regt. under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of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Truman, we were all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clothed in citizens dress, we went from Macon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city to McGee College. before we got to the College,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Truman gave permission to George Patterson to go on before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to see his (Patterson’s) brother who lives in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that place. when we arrived at the College we </a:t>
            </a:r>
            <a:r>
              <a:rPr lang="en-US" sz="2200" kern="100" dirty="0" err="1">
                <a:effectLst/>
                <a:ea typeface="Aptos" panose="020B0004020202020204" pitchFamily="34" charset="0"/>
                <a:cs typeface="Times New Roman" panose="02020603050405020304" pitchFamily="18" charset="0"/>
              </a:rPr>
              <a:t>stoped</a:t>
            </a:r>
            <a:r>
              <a:rPr lang="en-US" sz="2200" kern="100" dirty="0">
                <a:effectLst/>
                <a:ea typeface="Aptos" panose="020B0004020202020204" pitchFamily="34" charset="0"/>
                <a:cs typeface="Times New Roman" panose="02020603050405020304" pitchFamily="18" charset="0"/>
              </a:rPr>
              <a:t>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one of the boarding houses for Supper, and one of the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Ladies told us we were Federal Soldiers, we denied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accusation &amp; insisted that we were ^ from the counties bordering on Iowa.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they told us they knew better, for there was Mr. Patterson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who they knew belonged to the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Regt. </a:t>
            </a:r>
          </a:p>
          <a:p>
            <a:endParaRPr lang="en-US" dirty="0"/>
          </a:p>
        </p:txBody>
      </p:sp>
      <p:sp>
        <p:nvSpPr>
          <p:cNvPr id="4" name="Slide Number Placeholder 3">
            <a:extLst>
              <a:ext uri="{FF2B5EF4-FFF2-40B4-BE49-F238E27FC236}">
                <a16:creationId xmlns:a16="http://schemas.microsoft.com/office/drawing/2014/main" id="{1DFF4AD8-456B-B6A8-9E4E-08266D4B8AC1}"/>
              </a:ext>
            </a:extLst>
          </p:cNvPr>
          <p:cNvSpPr>
            <a:spLocks noGrp="1"/>
          </p:cNvSpPr>
          <p:nvPr>
            <p:ph type="sldNum" sz="quarter" idx="12"/>
          </p:nvPr>
        </p:nvSpPr>
        <p:spPr/>
        <p:txBody>
          <a:bodyPr/>
          <a:lstStyle/>
          <a:p>
            <a:fld id="{55762944-E8C6-4787-8CEB-9EE3E0754383}" type="slidenum">
              <a:rPr lang="en-US" smtClean="0"/>
              <a:t>8</a:t>
            </a:fld>
            <a:endParaRPr lang="en-US"/>
          </a:p>
        </p:txBody>
      </p:sp>
      <p:sp>
        <p:nvSpPr>
          <p:cNvPr id="8" name="TextBox 7">
            <a:extLst>
              <a:ext uri="{FF2B5EF4-FFF2-40B4-BE49-F238E27FC236}">
                <a16:creationId xmlns:a16="http://schemas.microsoft.com/office/drawing/2014/main" id="{CEA2C993-2203-9108-C029-AC7B6BFEB910}"/>
              </a:ext>
            </a:extLst>
          </p:cNvPr>
          <p:cNvSpPr txBox="1"/>
          <p:nvPr/>
        </p:nvSpPr>
        <p:spPr>
          <a:xfrm>
            <a:off x="6987941" y="1809550"/>
            <a:ext cx="2164760" cy="369332"/>
          </a:xfrm>
          <a:prstGeom prst="rect">
            <a:avLst/>
          </a:prstGeom>
          <a:noFill/>
        </p:spPr>
        <p:txBody>
          <a:bodyPr wrap="none" rtlCol="0">
            <a:spAutoFit/>
          </a:bodyPr>
          <a:lstStyle/>
          <a:p>
            <a:r>
              <a:rPr lang="en-US" dirty="0"/>
              <a:t>Expert Transcription</a:t>
            </a:r>
          </a:p>
        </p:txBody>
      </p:sp>
      <p:sp>
        <p:nvSpPr>
          <p:cNvPr id="9" name="TextBox 8">
            <a:extLst>
              <a:ext uri="{FF2B5EF4-FFF2-40B4-BE49-F238E27FC236}">
                <a16:creationId xmlns:a16="http://schemas.microsoft.com/office/drawing/2014/main" id="{17C12FD7-8576-6996-82D0-9A1EA42315A3}"/>
              </a:ext>
            </a:extLst>
          </p:cNvPr>
          <p:cNvSpPr txBox="1"/>
          <p:nvPr/>
        </p:nvSpPr>
        <p:spPr>
          <a:xfrm>
            <a:off x="1108462" y="1772205"/>
            <a:ext cx="2345450" cy="369332"/>
          </a:xfrm>
          <a:prstGeom prst="rect">
            <a:avLst/>
          </a:prstGeom>
          <a:noFill/>
        </p:spPr>
        <p:txBody>
          <a:bodyPr wrap="none" rtlCol="0">
            <a:spAutoFit/>
          </a:bodyPr>
          <a:lstStyle/>
          <a:p>
            <a:r>
              <a:rPr lang="en-US" dirty="0"/>
              <a:t>Chatbot Transcription</a:t>
            </a:r>
          </a:p>
        </p:txBody>
      </p:sp>
    </p:spTree>
    <p:extLst>
      <p:ext uri="{BB962C8B-B14F-4D97-AF65-F5344CB8AC3E}">
        <p14:creationId xmlns:p14="http://schemas.microsoft.com/office/powerpoint/2010/main" val="295762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87EF-FB57-0A95-D177-DF298B2B0F17}"/>
              </a:ext>
            </a:extLst>
          </p:cNvPr>
          <p:cNvSpPr>
            <a:spLocks noGrp="1"/>
          </p:cNvSpPr>
          <p:nvPr>
            <p:ph type="title"/>
          </p:nvPr>
        </p:nvSpPr>
        <p:spPr/>
        <p:txBody>
          <a:bodyPr/>
          <a:lstStyle/>
          <a:p>
            <a:r>
              <a:rPr lang="en-US" dirty="0"/>
              <a:t>Logic and Reasoning: OpenAI o1 Benchmarks</a:t>
            </a:r>
          </a:p>
        </p:txBody>
      </p:sp>
      <p:pic>
        <p:nvPicPr>
          <p:cNvPr id="6" name="Content Placeholder 5">
            <a:extLst>
              <a:ext uri="{FF2B5EF4-FFF2-40B4-BE49-F238E27FC236}">
                <a16:creationId xmlns:a16="http://schemas.microsoft.com/office/drawing/2014/main" id="{34656292-35C7-D1CD-1DB1-84EF6E30EDA6}"/>
              </a:ext>
            </a:extLst>
          </p:cNvPr>
          <p:cNvPicPr>
            <a:picLocks noGrp="1" noChangeAspect="1"/>
          </p:cNvPicPr>
          <p:nvPr>
            <p:ph idx="1"/>
          </p:nvPr>
        </p:nvPicPr>
        <p:blipFill>
          <a:blip r:embed="rId2"/>
          <a:stretch>
            <a:fillRect/>
          </a:stretch>
        </p:blipFill>
        <p:spPr>
          <a:xfrm>
            <a:off x="838200" y="1910494"/>
            <a:ext cx="10515600" cy="4181599"/>
          </a:xfrm>
        </p:spPr>
      </p:pic>
      <p:sp>
        <p:nvSpPr>
          <p:cNvPr id="4" name="Slide Number Placeholder 3">
            <a:extLst>
              <a:ext uri="{FF2B5EF4-FFF2-40B4-BE49-F238E27FC236}">
                <a16:creationId xmlns:a16="http://schemas.microsoft.com/office/drawing/2014/main" id="{7F95D737-B591-A7C6-7059-49DFD3D25806}"/>
              </a:ext>
            </a:extLst>
          </p:cNvPr>
          <p:cNvSpPr>
            <a:spLocks noGrp="1"/>
          </p:cNvSpPr>
          <p:nvPr>
            <p:ph type="sldNum" sz="quarter" idx="12"/>
          </p:nvPr>
        </p:nvSpPr>
        <p:spPr/>
        <p:txBody>
          <a:bodyPr/>
          <a:lstStyle/>
          <a:p>
            <a:fld id="{55762944-E8C6-4787-8CEB-9EE3E0754383}" type="slidenum">
              <a:rPr lang="en-US" smtClean="0"/>
              <a:t>9</a:t>
            </a:fld>
            <a:endParaRPr lang="en-US"/>
          </a:p>
        </p:txBody>
      </p:sp>
    </p:spTree>
    <p:extLst>
      <p:ext uri="{BB962C8B-B14F-4D97-AF65-F5344CB8AC3E}">
        <p14:creationId xmlns:p14="http://schemas.microsoft.com/office/powerpoint/2010/main" val="362232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9063</TotalTime>
  <Words>1932</Words>
  <Application>Microsoft Macintosh PowerPoint</Application>
  <PresentationFormat>Widescreen</PresentationFormat>
  <Paragraphs>223</Paragraphs>
  <Slides>33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Calibri</vt:lpstr>
      <vt:lpstr>Courier New</vt:lpstr>
      <vt:lpstr>Office Theme</vt:lpstr>
      <vt:lpstr>Using AI in Research:  Modes, Use Cases, Ethics, and the Future</vt:lpstr>
      <vt:lpstr>Codes for the Demo</vt:lpstr>
      <vt:lpstr>To run the codes in Google Colab  Note: note all the codes are fully implemented in Colab yet.</vt:lpstr>
      <vt:lpstr>Options for using AI/ML in research</vt:lpstr>
      <vt:lpstr>ChatBots/Large Language Models</vt:lpstr>
      <vt:lpstr>Some quick demos</vt:lpstr>
      <vt:lpstr>Transcribing handwriting?</vt:lpstr>
      <vt:lpstr>Transcription of handwritten letters (ChatGPT)</vt:lpstr>
      <vt:lpstr>Logic and Reasoning: OpenAI o1 Benchmarks</vt:lpstr>
      <vt:lpstr>GPQA Diamond</vt:lpstr>
      <vt:lpstr>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vt:lpstr>
      <vt:lpstr>Bulk Processing of Documents</vt:lpstr>
      <vt:lpstr>Document Similarity</vt:lpstr>
      <vt:lpstr>Similarity score between AI summaries and human abstracts</vt:lpstr>
      <vt:lpstr>Similarites between actual matches and non-matches</vt:lpstr>
      <vt:lpstr>The AI Scientist</vt:lpstr>
      <vt:lpstr>Generating Functions, Data, and Models</vt:lpstr>
      <vt:lpstr>Cubic Generating Function and Cubic Model</vt:lpstr>
      <vt:lpstr>A Bad Model</vt:lpstr>
      <vt:lpstr>A generalized model</vt:lpstr>
      <vt:lpstr>The MNIST Data Set </vt:lpstr>
      <vt:lpstr>Word2Vec  an early example of embedding changing words into vectors</vt:lpstr>
      <vt:lpstr>An Example of Word2Vect</vt:lpstr>
      <vt:lpstr>Cosine similarity table between some common words</vt:lpstr>
      <vt:lpstr>Word Arithmetic</vt:lpstr>
      <vt:lpstr>The Confusion Matrix</vt:lpstr>
      <vt:lpstr>Somethings to know if you use ML</vt:lpstr>
      <vt:lpstr>Artificial General Intelligence</vt:lpstr>
      <vt:lpstr>Large Language Model Data Sets and Weights</vt:lpstr>
      <vt:lpstr>How fast is AI getting better?</vt:lpstr>
      <vt:lpstr>Some thoughts on Ethics</vt:lpstr>
      <vt:lpstr>Bloom’s Hierarchy of Knowledge</vt:lpstr>
      <vt:lpstr>Scholarship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Generative AI</dc:title>
  <dc:creator>John Wallin</dc:creator>
  <cp:lastModifiedBy>John Wallin</cp:lastModifiedBy>
  <cp:revision>5</cp:revision>
  <dcterms:created xsi:type="dcterms:W3CDTF">2024-06-22T20:31:18Z</dcterms:created>
  <dcterms:modified xsi:type="dcterms:W3CDTF">2024-11-12T03:51:26Z</dcterms:modified>
</cp:coreProperties>
</file>